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37"/>
  </p:notesMasterIdLst>
  <p:handoutMasterIdLst>
    <p:handoutMasterId r:id="rId38"/>
  </p:handoutMasterIdLst>
  <p:sldIdLst>
    <p:sldId id="258" r:id="rId2"/>
    <p:sldId id="330" r:id="rId3"/>
    <p:sldId id="335" r:id="rId4"/>
    <p:sldId id="336" r:id="rId5"/>
    <p:sldId id="348" r:id="rId6"/>
    <p:sldId id="351" r:id="rId7"/>
    <p:sldId id="322" r:id="rId8"/>
    <p:sldId id="332" r:id="rId9"/>
    <p:sldId id="349" r:id="rId10"/>
    <p:sldId id="352" r:id="rId11"/>
    <p:sldId id="309" r:id="rId12"/>
    <p:sldId id="324" r:id="rId13"/>
    <p:sldId id="350" r:id="rId14"/>
    <p:sldId id="329" r:id="rId15"/>
    <p:sldId id="353" r:id="rId16"/>
    <p:sldId id="354" r:id="rId17"/>
    <p:sldId id="367" r:id="rId18"/>
    <p:sldId id="318" r:id="rId19"/>
    <p:sldId id="321" r:id="rId20"/>
    <p:sldId id="319" r:id="rId21"/>
    <p:sldId id="328" r:id="rId22"/>
    <p:sldId id="287" r:id="rId23"/>
    <p:sldId id="368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1C9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645" autoAdjust="0"/>
  </p:normalViewPr>
  <p:slideViewPr>
    <p:cSldViewPr>
      <p:cViewPr varScale="1">
        <p:scale>
          <a:sx n="85" d="100"/>
          <a:sy n="85" d="100"/>
        </p:scale>
        <p:origin x="10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76AA35-8CEB-4D74-914E-2D05F74C81E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FA9BBD26-8394-45FA-AF02-921E0D9DB9B5}">
      <dgm:prSet phldrT="[Text]"/>
      <dgm:spPr/>
      <dgm:t>
        <a:bodyPr/>
        <a:lstStyle/>
        <a:p>
          <a:r>
            <a:rPr lang="et-EE" dirty="0" smtClean="0"/>
            <a:t>Investorid</a:t>
          </a:r>
          <a:endParaRPr lang="et-EE" dirty="0"/>
        </a:p>
      </dgm:t>
    </dgm:pt>
    <dgm:pt modelId="{7F66DBB2-A3CA-46EF-A18B-937742A8905E}" type="parTrans" cxnId="{53D433D1-B83C-4B18-9D89-1101FB7C88ED}">
      <dgm:prSet/>
      <dgm:spPr/>
      <dgm:t>
        <a:bodyPr/>
        <a:lstStyle/>
        <a:p>
          <a:endParaRPr lang="et-EE"/>
        </a:p>
      </dgm:t>
    </dgm:pt>
    <dgm:pt modelId="{ACDFE732-6577-476B-B972-A3888C3E0D71}" type="sibTrans" cxnId="{53D433D1-B83C-4B18-9D89-1101FB7C88ED}">
      <dgm:prSet/>
      <dgm:spPr/>
      <dgm:t>
        <a:bodyPr/>
        <a:lstStyle/>
        <a:p>
          <a:endParaRPr lang="et-EE"/>
        </a:p>
      </dgm:t>
    </dgm:pt>
    <dgm:pt modelId="{009A438D-E7E6-4F69-A4C7-B3A7F079ED55}">
      <dgm:prSet phldrT="[Text]"/>
      <dgm:spPr/>
      <dgm:t>
        <a:bodyPr/>
        <a:lstStyle/>
        <a:p>
          <a:r>
            <a:rPr lang="et-EE" dirty="0" smtClean="0"/>
            <a:t>Investeerimisfond</a:t>
          </a:r>
          <a:endParaRPr lang="et-EE" dirty="0"/>
        </a:p>
      </dgm:t>
    </dgm:pt>
    <dgm:pt modelId="{6880FADF-EA05-4555-8C85-E29364A8B7D1}" type="parTrans" cxnId="{FE20EF20-27E2-40DB-8A51-A61F4D8CC187}">
      <dgm:prSet/>
      <dgm:spPr/>
      <dgm:t>
        <a:bodyPr/>
        <a:lstStyle/>
        <a:p>
          <a:endParaRPr lang="et-EE"/>
        </a:p>
      </dgm:t>
    </dgm:pt>
    <dgm:pt modelId="{790201BD-DD9F-4243-A270-DCC4F0998383}" type="sibTrans" cxnId="{FE20EF20-27E2-40DB-8A51-A61F4D8CC187}">
      <dgm:prSet/>
      <dgm:spPr/>
      <dgm:t>
        <a:bodyPr/>
        <a:lstStyle/>
        <a:p>
          <a:endParaRPr lang="et-EE"/>
        </a:p>
      </dgm:t>
    </dgm:pt>
    <dgm:pt modelId="{0AA419DA-3B8A-490C-9CEE-B171E98EF829}">
      <dgm:prSet phldrT="[Text]"/>
      <dgm:spPr/>
      <dgm:t>
        <a:bodyPr/>
        <a:lstStyle/>
        <a:p>
          <a:r>
            <a:rPr lang="et-EE" dirty="0" smtClean="0"/>
            <a:t>Ettevõtted</a:t>
          </a:r>
          <a:endParaRPr lang="et-EE" dirty="0"/>
        </a:p>
      </dgm:t>
    </dgm:pt>
    <dgm:pt modelId="{695BF3C4-C7E8-406F-AD3B-71D787AAFC1B}" type="parTrans" cxnId="{111EADAE-A4E0-4E3E-912E-2A31AEEC30E2}">
      <dgm:prSet/>
      <dgm:spPr/>
      <dgm:t>
        <a:bodyPr/>
        <a:lstStyle/>
        <a:p>
          <a:endParaRPr lang="et-EE"/>
        </a:p>
      </dgm:t>
    </dgm:pt>
    <dgm:pt modelId="{EF38C650-76F4-486B-8C76-7B9CB0A6D927}" type="sibTrans" cxnId="{111EADAE-A4E0-4E3E-912E-2A31AEEC30E2}">
      <dgm:prSet/>
      <dgm:spPr/>
      <dgm:t>
        <a:bodyPr/>
        <a:lstStyle/>
        <a:p>
          <a:endParaRPr lang="et-EE"/>
        </a:p>
      </dgm:t>
    </dgm:pt>
    <dgm:pt modelId="{4714E72D-3B2A-4D6D-B7DF-6807C49A8555}">
      <dgm:prSet phldrT="[Text]"/>
      <dgm:spPr/>
      <dgm:t>
        <a:bodyPr/>
        <a:lstStyle/>
        <a:p>
          <a:r>
            <a:rPr lang="et-EE" dirty="0" smtClean="0"/>
            <a:t>Kasum</a:t>
          </a:r>
          <a:endParaRPr lang="et-EE" dirty="0"/>
        </a:p>
      </dgm:t>
    </dgm:pt>
    <dgm:pt modelId="{B23F557D-AAE1-46F3-8774-27E06F6EBE8C}" type="parTrans" cxnId="{6B36A00A-B2B9-496F-A751-7DE3A88DDA43}">
      <dgm:prSet/>
      <dgm:spPr/>
      <dgm:t>
        <a:bodyPr/>
        <a:lstStyle/>
        <a:p>
          <a:endParaRPr lang="et-EE"/>
        </a:p>
      </dgm:t>
    </dgm:pt>
    <dgm:pt modelId="{474AFCE6-AE5E-451E-9CEF-56AE89B408CC}" type="sibTrans" cxnId="{6B36A00A-B2B9-496F-A751-7DE3A88DDA43}">
      <dgm:prSet/>
      <dgm:spPr/>
      <dgm:t>
        <a:bodyPr/>
        <a:lstStyle/>
        <a:p>
          <a:endParaRPr lang="et-EE"/>
        </a:p>
      </dgm:t>
    </dgm:pt>
    <dgm:pt modelId="{8B58E6C1-76D2-4FB7-91F4-E0DFB21FF96B}" type="pres">
      <dgm:prSet presAssocID="{C076AA35-8CEB-4D74-914E-2D05F74C81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46DCCCEA-0BE1-4500-9449-2EF0DDB063F5}" type="pres">
      <dgm:prSet presAssocID="{FA9BBD26-8394-45FA-AF02-921E0D9DB9B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F3734F3B-E722-4C84-A2F8-9DB81187000F}" type="pres">
      <dgm:prSet presAssocID="{FA9BBD26-8394-45FA-AF02-921E0D9DB9B5}" presName="spNode" presStyleCnt="0"/>
      <dgm:spPr/>
    </dgm:pt>
    <dgm:pt modelId="{77629DF6-F8D5-4280-8C2F-B3A7B15807C9}" type="pres">
      <dgm:prSet presAssocID="{ACDFE732-6577-476B-B972-A3888C3E0D71}" presName="sibTrans" presStyleLbl="sibTrans1D1" presStyleIdx="0" presStyleCnt="4"/>
      <dgm:spPr/>
      <dgm:t>
        <a:bodyPr/>
        <a:lstStyle/>
        <a:p>
          <a:endParaRPr lang="et-EE"/>
        </a:p>
      </dgm:t>
    </dgm:pt>
    <dgm:pt modelId="{3CC53B86-D9D2-421D-9F8B-C830F8664472}" type="pres">
      <dgm:prSet presAssocID="{009A438D-E7E6-4F69-A4C7-B3A7F079ED5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542E6F3A-BCAD-4707-871C-8C630FFA3257}" type="pres">
      <dgm:prSet presAssocID="{009A438D-E7E6-4F69-A4C7-B3A7F079ED55}" presName="spNode" presStyleCnt="0"/>
      <dgm:spPr/>
    </dgm:pt>
    <dgm:pt modelId="{4C9E6A94-5D5F-45CA-923E-79CFA9288539}" type="pres">
      <dgm:prSet presAssocID="{790201BD-DD9F-4243-A270-DCC4F0998383}" presName="sibTrans" presStyleLbl="sibTrans1D1" presStyleIdx="1" presStyleCnt="4"/>
      <dgm:spPr/>
      <dgm:t>
        <a:bodyPr/>
        <a:lstStyle/>
        <a:p>
          <a:endParaRPr lang="et-EE"/>
        </a:p>
      </dgm:t>
    </dgm:pt>
    <dgm:pt modelId="{9CAC1516-F521-45A2-88B9-07E5EFB3C87A}" type="pres">
      <dgm:prSet presAssocID="{0AA419DA-3B8A-490C-9CEE-B171E98EF8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63B8B04-9690-44DC-9FED-81FF7150615E}" type="pres">
      <dgm:prSet presAssocID="{0AA419DA-3B8A-490C-9CEE-B171E98EF829}" presName="spNode" presStyleCnt="0"/>
      <dgm:spPr/>
    </dgm:pt>
    <dgm:pt modelId="{F86E4F50-881A-4A50-BB7E-E935D169E2E9}" type="pres">
      <dgm:prSet presAssocID="{EF38C650-76F4-486B-8C76-7B9CB0A6D927}" presName="sibTrans" presStyleLbl="sibTrans1D1" presStyleIdx="2" presStyleCnt="4"/>
      <dgm:spPr/>
      <dgm:t>
        <a:bodyPr/>
        <a:lstStyle/>
        <a:p>
          <a:endParaRPr lang="et-EE"/>
        </a:p>
      </dgm:t>
    </dgm:pt>
    <dgm:pt modelId="{9F5E0E6A-CE35-4CD1-8C3A-44757E4267BC}" type="pres">
      <dgm:prSet presAssocID="{4714E72D-3B2A-4D6D-B7DF-6807C49A855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885F359-F080-4FBF-A245-E86FAFA19E4F}" type="pres">
      <dgm:prSet presAssocID="{4714E72D-3B2A-4D6D-B7DF-6807C49A8555}" presName="spNode" presStyleCnt="0"/>
      <dgm:spPr/>
    </dgm:pt>
    <dgm:pt modelId="{BC92BDB8-1E59-465F-B5BC-CC2E6E381530}" type="pres">
      <dgm:prSet presAssocID="{474AFCE6-AE5E-451E-9CEF-56AE89B408CC}" presName="sibTrans" presStyleLbl="sibTrans1D1" presStyleIdx="3" presStyleCnt="4"/>
      <dgm:spPr/>
      <dgm:t>
        <a:bodyPr/>
        <a:lstStyle/>
        <a:p>
          <a:endParaRPr lang="et-EE"/>
        </a:p>
      </dgm:t>
    </dgm:pt>
  </dgm:ptLst>
  <dgm:cxnLst>
    <dgm:cxn modelId="{289BF214-A1FF-4E99-81C5-F056D630B6AC}" type="presOf" srcId="{0AA419DA-3B8A-490C-9CEE-B171E98EF829}" destId="{9CAC1516-F521-45A2-88B9-07E5EFB3C87A}" srcOrd="0" destOrd="0" presId="urn:microsoft.com/office/officeart/2005/8/layout/cycle5"/>
    <dgm:cxn modelId="{EDEA1DFF-2AE5-42E4-8AE0-25003CF4CC79}" type="presOf" srcId="{009A438D-E7E6-4F69-A4C7-B3A7F079ED55}" destId="{3CC53B86-D9D2-421D-9F8B-C830F8664472}" srcOrd="0" destOrd="0" presId="urn:microsoft.com/office/officeart/2005/8/layout/cycle5"/>
    <dgm:cxn modelId="{FE20EF20-27E2-40DB-8A51-A61F4D8CC187}" srcId="{C076AA35-8CEB-4D74-914E-2D05F74C81E3}" destId="{009A438D-E7E6-4F69-A4C7-B3A7F079ED55}" srcOrd="1" destOrd="0" parTransId="{6880FADF-EA05-4555-8C85-E29364A8B7D1}" sibTransId="{790201BD-DD9F-4243-A270-DCC4F0998383}"/>
    <dgm:cxn modelId="{F18B6CB8-9EBE-4F0A-A188-9FA048D92FE8}" type="presOf" srcId="{FA9BBD26-8394-45FA-AF02-921E0D9DB9B5}" destId="{46DCCCEA-0BE1-4500-9449-2EF0DDB063F5}" srcOrd="0" destOrd="0" presId="urn:microsoft.com/office/officeart/2005/8/layout/cycle5"/>
    <dgm:cxn modelId="{107EB202-CC8D-4521-955E-8F9E8A95AD5F}" type="presOf" srcId="{4714E72D-3B2A-4D6D-B7DF-6807C49A8555}" destId="{9F5E0E6A-CE35-4CD1-8C3A-44757E4267BC}" srcOrd="0" destOrd="0" presId="urn:microsoft.com/office/officeart/2005/8/layout/cycle5"/>
    <dgm:cxn modelId="{111EADAE-A4E0-4E3E-912E-2A31AEEC30E2}" srcId="{C076AA35-8CEB-4D74-914E-2D05F74C81E3}" destId="{0AA419DA-3B8A-490C-9CEE-B171E98EF829}" srcOrd="2" destOrd="0" parTransId="{695BF3C4-C7E8-406F-AD3B-71D787AAFC1B}" sibTransId="{EF38C650-76F4-486B-8C76-7B9CB0A6D927}"/>
    <dgm:cxn modelId="{BFE6827A-9C8D-45BF-950A-EAF9D9FE83EB}" type="presOf" srcId="{EF38C650-76F4-486B-8C76-7B9CB0A6D927}" destId="{F86E4F50-881A-4A50-BB7E-E935D169E2E9}" srcOrd="0" destOrd="0" presId="urn:microsoft.com/office/officeart/2005/8/layout/cycle5"/>
    <dgm:cxn modelId="{112FEEC5-824C-42AA-8175-EE1EDAA07D8B}" type="presOf" srcId="{C076AA35-8CEB-4D74-914E-2D05F74C81E3}" destId="{8B58E6C1-76D2-4FB7-91F4-E0DFB21FF96B}" srcOrd="0" destOrd="0" presId="urn:microsoft.com/office/officeart/2005/8/layout/cycle5"/>
    <dgm:cxn modelId="{53D433D1-B83C-4B18-9D89-1101FB7C88ED}" srcId="{C076AA35-8CEB-4D74-914E-2D05F74C81E3}" destId="{FA9BBD26-8394-45FA-AF02-921E0D9DB9B5}" srcOrd="0" destOrd="0" parTransId="{7F66DBB2-A3CA-46EF-A18B-937742A8905E}" sibTransId="{ACDFE732-6577-476B-B972-A3888C3E0D71}"/>
    <dgm:cxn modelId="{FED65F6F-84BA-4D62-80E2-656597AA31A6}" type="presOf" srcId="{ACDFE732-6577-476B-B972-A3888C3E0D71}" destId="{77629DF6-F8D5-4280-8C2F-B3A7B15807C9}" srcOrd="0" destOrd="0" presId="urn:microsoft.com/office/officeart/2005/8/layout/cycle5"/>
    <dgm:cxn modelId="{86C16E28-1E7D-4FEF-B078-F858730B8D0C}" type="presOf" srcId="{474AFCE6-AE5E-451E-9CEF-56AE89B408CC}" destId="{BC92BDB8-1E59-465F-B5BC-CC2E6E381530}" srcOrd="0" destOrd="0" presId="urn:microsoft.com/office/officeart/2005/8/layout/cycle5"/>
    <dgm:cxn modelId="{325CDFAB-C67F-4739-8E74-A6A267BB5FD1}" type="presOf" srcId="{790201BD-DD9F-4243-A270-DCC4F0998383}" destId="{4C9E6A94-5D5F-45CA-923E-79CFA9288539}" srcOrd="0" destOrd="0" presId="urn:microsoft.com/office/officeart/2005/8/layout/cycle5"/>
    <dgm:cxn modelId="{6B36A00A-B2B9-496F-A751-7DE3A88DDA43}" srcId="{C076AA35-8CEB-4D74-914E-2D05F74C81E3}" destId="{4714E72D-3B2A-4D6D-B7DF-6807C49A8555}" srcOrd="3" destOrd="0" parTransId="{B23F557D-AAE1-46F3-8774-27E06F6EBE8C}" sibTransId="{474AFCE6-AE5E-451E-9CEF-56AE89B408CC}"/>
    <dgm:cxn modelId="{293ED2D0-AB97-42A4-90AC-0770DF4135E4}" type="presParOf" srcId="{8B58E6C1-76D2-4FB7-91F4-E0DFB21FF96B}" destId="{46DCCCEA-0BE1-4500-9449-2EF0DDB063F5}" srcOrd="0" destOrd="0" presId="urn:microsoft.com/office/officeart/2005/8/layout/cycle5"/>
    <dgm:cxn modelId="{08EA7663-FA04-4E13-8B63-89451ED6417F}" type="presParOf" srcId="{8B58E6C1-76D2-4FB7-91F4-E0DFB21FF96B}" destId="{F3734F3B-E722-4C84-A2F8-9DB81187000F}" srcOrd="1" destOrd="0" presId="urn:microsoft.com/office/officeart/2005/8/layout/cycle5"/>
    <dgm:cxn modelId="{B3B39A71-7A4C-49B4-8A3B-A9828C7F4E7A}" type="presParOf" srcId="{8B58E6C1-76D2-4FB7-91F4-E0DFB21FF96B}" destId="{77629DF6-F8D5-4280-8C2F-B3A7B15807C9}" srcOrd="2" destOrd="0" presId="urn:microsoft.com/office/officeart/2005/8/layout/cycle5"/>
    <dgm:cxn modelId="{ADD6CC6D-F8CF-46D1-8D6C-69497339B502}" type="presParOf" srcId="{8B58E6C1-76D2-4FB7-91F4-E0DFB21FF96B}" destId="{3CC53B86-D9D2-421D-9F8B-C830F8664472}" srcOrd="3" destOrd="0" presId="urn:microsoft.com/office/officeart/2005/8/layout/cycle5"/>
    <dgm:cxn modelId="{1419ECC3-5AA8-436F-83CA-532E645BF81B}" type="presParOf" srcId="{8B58E6C1-76D2-4FB7-91F4-E0DFB21FF96B}" destId="{542E6F3A-BCAD-4707-871C-8C630FFA3257}" srcOrd="4" destOrd="0" presId="urn:microsoft.com/office/officeart/2005/8/layout/cycle5"/>
    <dgm:cxn modelId="{5F189D52-0D0B-42E6-B803-6FF3689B43E0}" type="presParOf" srcId="{8B58E6C1-76D2-4FB7-91F4-E0DFB21FF96B}" destId="{4C9E6A94-5D5F-45CA-923E-79CFA9288539}" srcOrd="5" destOrd="0" presId="urn:microsoft.com/office/officeart/2005/8/layout/cycle5"/>
    <dgm:cxn modelId="{9BE6AC5D-E3CC-48CF-BF44-68A77CD6B1C6}" type="presParOf" srcId="{8B58E6C1-76D2-4FB7-91F4-E0DFB21FF96B}" destId="{9CAC1516-F521-45A2-88B9-07E5EFB3C87A}" srcOrd="6" destOrd="0" presId="urn:microsoft.com/office/officeart/2005/8/layout/cycle5"/>
    <dgm:cxn modelId="{03681AB5-9CF1-4B63-8247-4A386806BC14}" type="presParOf" srcId="{8B58E6C1-76D2-4FB7-91F4-E0DFB21FF96B}" destId="{863B8B04-9690-44DC-9FED-81FF7150615E}" srcOrd="7" destOrd="0" presId="urn:microsoft.com/office/officeart/2005/8/layout/cycle5"/>
    <dgm:cxn modelId="{DD33D2FF-B439-400C-B9B7-E6C9CE7C2828}" type="presParOf" srcId="{8B58E6C1-76D2-4FB7-91F4-E0DFB21FF96B}" destId="{F86E4F50-881A-4A50-BB7E-E935D169E2E9}" srcOrd="8" destOrd="0" presId="urn:microsoft.com/office/officeart/2005/8/layout/cycle5"/>
    <dgm:cxn modelId="{2ADA77E9-1AF1-4017-ABAA-6593237227F7}" type="presParOf" srcId="{8B58E6C1-76D2-4FB7-91F4-E0DFB21FF96B}" destId="{9F5E0E6A-CE35-4CD1-8C3A-44757E4267BC}" srcOrd="9" destOrd="0" presId="urn:microsoft.com/office/officeart/2005/8/layout/cycle5"/>
    <dgm:cxn modelId="{53F12494-292F-41E1-A9E7-60E609C03026}" type="presParOf" srcId="{8B58E6C1-76D2-4FB7-91F4-E0DFB21FF96B}" destId="{1885F359-F080-4FBF-A245-E86FAFA19E4F}" srcOrd="10" destOrd="0" presId="urn:microsoft.com/office/officeart/2005/8/layout/cycle5"/>
    <dgm:cxn modelId="{845EFCD9-C5A9-4859-BAE4-3A51C32FA559}" type="presParOf" srcId="{8B58E6C1-76D2-4FB7-91F4-E0DFB21FF96B}" destId="{BC92BDB8-1E59-465F-B5BC-CC2E6E381530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6259A-ECC2-4F9D-B648-DEDA7DA1CBA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B43D7D4-8C09-4694-90F2-33E2BAE5DA0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EUROOPA LIIDU INVESTEERIMIS- JA PENSIONIFONDIDE VALDKONNA ÕIGUS</a:t>
          </a:r>
          <a:endParaRPr kumimoji="0" lang="et-EE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47A7982-3D8D-4AAC-8F3B-65A5AD3FC79E}" type="parTrans" cxnId="{62514809-5E29-4943-AA76-64A86F932DD9}">
      <dgm:prSet/>
      <dgm:spPr/>
      <dgm:t>
        <a:bodyPr/>
        <a:lstStyle/>
        <a:p>
          <a:endParaRPr lang="et-EE"/>
        </a:p>
      </dgm:t>
    </dgm:pt>
    <dgm:pt modelId="{541CA871-70F4-4F72-B96D-D1068CF37C56}" type="sibTrans" cxnId="{62514809-5E29-4943-AA76-64A86F932DD9}">
      <dgm:prSet/>
      <dgm:spPr/>
      <dgm:t>
        <a:bodyPr/>
        <a:lstStyle/>
        <a:p>
          <a:endParaRPr lang="et-EE"/>
        </a:p>
      </dgm:t>
    </dgm:pt>
    <dgm:pt modelId="{A7263AA8-AA0D-4847-9B36-FDD27E605E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Eurofondide direktiiv </a:t>
          </a:r>
          <a:endParaRPr kumimoji="0" lang="et-EE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7F0C3FD1-08E5-48CD-A9FB-730EF992BFC0}" type="parTrans" cxnId="{F5B73528-7FA5-42D8-B0A8-AEBE5BB2943F}">
      <dgm:prSet/>
      <dgm:spPr/>
      <dgm:t>
        <a:bodyPr/>
        <a:lstStyle/>
        <a:p>
          <a:endParaRPr lang="et-EE"/>
        </a:p>
      </dgm:t>
    </dgm:pt>
    <dgm:pt modelId="{4ED7094E-2712-4F30-9F28-32B1B3C11F1B}" type="sibTrans" cxnId="{F5B73528-7FA5-42D8-B0A8-AEBE5BB2943F}">
      <dgm:prSet/>
      <dgm:spPr/>
      <dgm:t>
        <a:bodyPr/>
        <a:lstStyle/>
        <a:p>
          <a:endParaRPr lang="et-EE"/>
        </a:p>
      </dgm:t>
    </dgm:pt>
    <dgm:pt modelId="{89BF26A3-71E3-40D6-B039-6F23A8757D3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Tööandjapensioni kogumisasutuste direktiiv </a:t>
          </a:r>
          <a:endParaRPr kumimoji="0" lang="et-EE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DA18F44-98AE-4DB5-BD04-420BD1A5BF8F}" type="parTrans" cxnId="{2D0F3F37-C819-4C25-81C4-AB51FCB0784A}">
      <dgm:prSet/>
      <dgm:spPr/>
      <dgm:t>
        <a:bodyPr/>
        <a:lstStyle/>
        <a:p>
          <a:endParaRPr lang="et-EE"/>
        </a:p>
      </dgm:t>
    </dgm:pt>
    <dgm:pt modelId="{638E6741-251C-44B5-B972-23D03CD0F1F5}" type="sibTrans" cxnId="{2D0F3F37-C819-4C25-81C4-AB51FCB0784A}">
      <dgm:prSet/>
      <dgm:spPr/>
      <dgm:t>
        <a:bodyPr/>
        <a:lstStyle/>
        <a:p>
          <a:endParaRPr lang="et-EE"/>
        </a:p>
      </dgm:t>
    </dgm:pt>
    <dgm:pt modelId="{70B42729-CF8B-4E05-81CD-A16521D7CF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Alternatiivfondide direktiiv</a:t>
          </a:r>
          <a:endParaRPr kumimoji="0" lang="et-EE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21EF53A-27A1-4522-9670-8746FFAB1386}" type="parTrans" cxnId="{7CA0C4A7-54CE-4AE3-9743-D2FB7455A23B}">
      <dgm:prSet/>
      <dgm:spPr/>
      <dgm:t>
        <a:bodyPr/>
        <a:lstStyle/>
        <a:p>
          <a:endParaRPr lang="et-EE"/>
        </a:p>
      </dgm:t>
    </dgm:pt>
    <dgm:pt modelId="{693CB155-42AD-4874-BD6B-0E0E7530BC5B}" type="sibTrans" cxnId="{7CA0C4A7-54CE-4AE3-9743-D2FB7455A23B}">
      <dgm:prSet/>
      <dgm:spPr/>
      <dgm:t>
        <a:bodyPr/>
        <a:lstStyle/>
        <a:p>
          <a:endParaRPr lang="et-EE"/>
        </a:p>
      </dgm:t>
    </dgm:pt>
    <dgm:pt modelId="{4AE9ACC5-CD84-47F8-A140-0E6B2CA16E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Euroopa riskikapitalifondide määrus</a:t>
          </a:r>
          <a:endParaRPr kumimoji="0" lang="et-EE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FD5A5EA-CAC6-4C83-AD01-A2DB20FCE0D8}" type="parTrans" cxnId="{7D618E3E-355B-443B-B0E7-34D481F4AB3E}">
      <dgm:prSet/>
      <dgm:spPr/>
      <dgm:t>
        <a:bodyPr/>
        <a:lstStyle/>
        <a:p>
          <a:endParaRPr lang="et-EE"/>
        </a:p>
      </dgm:t>
    </dgm:pt>
    <dgm:pt modelId="{3E2F5FE8-2211-429C-95C7-F0A90DBF4F71}" type="sibTrans" cxnId="{7D618E3E-355B-443B-B0E7-34D481F4AB3E}">
      <dgm:prSet/>
      <dgm:spPr/>
      <dgm:t>
        <a:bodyPr/>
        <a:lstStyle/>
        <a:p>
          <a:endParaRPr lang="et-EE"/>
        </a:p>
      </dgm:t>
    </dgm:pt>
    <dgm:pt modelId="{9C90CE8E-0711-4F39-A232-8990C6FE677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Euroopa sotsiaalettevõtlusfondide määrus</a:t>
          </a:r>
          <a:endParaRPr kumimoji="0" lang="et-EE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03CA0D4-158F-4E6D-AC59-5E39C2725169}" type="parTrans" cxnId="{7ED4DAB2-3D27-4EB0-A772-02BFA1937495}">
      <dgm:prSet/>
      <dgm:spPr/>
      <dgm:t>
        <a:bodyPr/>
        <a:lstStyle/>
        <a:p>
          <a:endParaRPr lang="et-EE"/>
        </a:p>
      </dgm:t>
    </dgm:pt>
    <dgm:pt modelId="{632EBFED-39DE-487F-B9E6-F75EB8907051}" type="sibTrans" cxnId="{7ED4DAB2-3D27-4EB0-A772-02BFA1937495}">
      <dgm:prSet/>
      <dgm:spPr/>
      <dgm:t>
        <a:bodyPr/>
        <a:lstStyle/>
        <a:p>
          <a:endParaRPr lang="et-EE"/>
        </a:p>
      </dgm:t>
    </dgm:pt>
    <dgm:pt modelId="{B8828C01-3595-4107-AC8A-A756E8366B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Pikaajaliste investeerimisfondide määrus</a:t>
          </a:r>
          <a:endParaRPr kumimoji="0" lang="et-EE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38E44E7D-388E-499C-9B20-4FA4B1347320}" type="parTrans" cxnId="{C106517B-4BA4-49F3-865D-F1D0649BBBB8}">
      <dgm:prSet/>
      <dgm:spPr/>
      <dgm:t>
        <a:bodyPr/>
        <a:lstStyle/>
        <a:p>
          <a:endParaRPr lang="et-EE"/>
        </a:p>
      </dgm:t>
    </dgm:pt>
    <dgm:pt modelId="{A7DBB45F-2B40-405F-9B73-61B7FFC236B5}" type="sibTrans" cxnId="{C106517B-4BA4-49F3-865D-F1D0649BBBB8}">
      <dgm:prSet/>
      <dgm:spPr/>
      <dgm:t>
        <a:bodyPr/>
        <a:lstStyle/>
        <a:p>
          <a:endParaRPr lang="et-EE"/>
        </a:p>
      </dgm:t>
    </dgm:pt>
    <dgm:pt modelId="{6EF52AA5-A82A-4A94-AADA-134091AA4630}" type="pres">
      <dgm:prSet presAssocID="{2916259A-ECC2-4F9D-B648-DEDA7DA1CB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ED11DC-790C-4F7E-AC2A-0B0D27935EF8}" type="pres">
      <dgm:prSet presAssocID="{AB43D7D4-8C09-4694-90F2-33E2BAE5DA07}" presName="hierRoot1" presStyleCnt="0">
        <dgm:presLayoutVars>
          <dgm:hierBranch/>
        </dgm:presLayoutVars>
      </dgm:prSet>
      <dgm:spPr/>
    </dgm:pt>
    <dgm:pt modelId="{79E9B6CD-2749-4574-950C-6BDF2CEBE8E6}" type="pres">
      <dgm:prSet presAssocID="{AB43D7D4-8C09-4694-90F2-33E2BAE5DA07}" presName="rootComposite1" presStyleCnt="0"/>
      <dgm:spPr/>
    </dgm:pt>
    <dgm:pt modelId="{E32F0113-0B8E-4C0E-8003-AD9E6204DAA5}" type="pres">
      <dgm:prSet presAssocID="{AB43D7D4-8C09-4694-90F2-33E2BAE5DA0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0DCA2D3C-9229-4857-AE2C-0263F01B9F0B}" type="pres">
      <dgm:prSet presAssocID="{AB43D7D4-8C09-4694-90F2-33E2BAE5DA07}" presName="rootConnector1" presStyleLbl="node1" presStyleIdx="0" presStyleCnt="0"/>
      <dgm:spPr/>
      <dgm:t>
        <a:bodyPr/>
        <a:lstStyle/>
        <a:p>
          <a:endParaRPr lang="et-EE"/>
        </a:p>
      </dgm:t>
    </dgm:pt>
    <dgm:pt modelId="{F1D7357D-D999-46E7-A5AE-623C293A5152}" type="pres">
      <dgm:prSet presAssocID="{AB43D7D4-8C09-4694-90F2-33E2BAE5DA07}" presName="hierChild2" presStyleCnt="0"/>
      <dgm:spPr/>
    </dgm:pt>
    <dgm:pt modelId="{AB218BB4-DF2C-41BD-BC96-FD1D30307885}" type="pres">
      <dgm:prSet presAssocID="{7F0C3FD1-08E5-48CD-A9FB-730EF992BFC0}" presName="Name35" presStyleLbl="parChTrans1D2" presStyleIdx="0" presStyleCnt="3"/>
      <dgm:spPr/>
      <dgm:t>
        <a:bodyPr/>
        <a:lstStyle/>
        <a:p>
          <a:endParaRPr lang="et-EE"/>
        </a:p>
      </dgm:t>
    </dgm:pt>
    <dgm:pt modelId="{DA154C82-3810-4431-A509-39B971CB0FBB}" type="pres">
      <dgm:prSet presAssocID="{A7263AA8-AA0D-4847-9B36-FDD27E605E74}" presName="hierRoot2" presStyleCnt="0">
        <dgm:presLayoutVars>
          <dgm:hierBranch/>
        </dgm:presLayoutVars>
      </dgm:prSet>
      <dgm:spPr/>
    </dgm:pt>
    <dgm:pt modelId="{AEF3EE04-F4C9-4978-8905-7FE002036C68}" type="pres">
      <dgm:prSet presAssocID="{A7263AA8-AA0D-4847-9B36-FDD27E605E74}" presName="rootComposite" presStyleCnt="0"/>
      <dgm:spPr/>
    </dgm:pt>
    <dgm:pt modelId="{F9EB2834-9BB0-4E5C-BC3D-24CDF682C170}" type="pres">
      <dgm:prSet presAssocID="{A7263AA8-AA0D-4847-9B36-FDD27E605E7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DDF2A34A-FBE1-4A08-8265-979A1ADB0274}" type="pres">
      <dgm:prSet presAssocID="{A7263AA8-AA0D-4847-9B36-FDD27E605E74}" presName="rootConnector" presStyleLbl="node2" presStyleIdx="0" presStyleCnt="3"/>
      <dgm:spPr/>
      <dgm:t>
        <a:bodyPr/>
        <a:lstStyle/>
        <a:p>
          <a:endParaRPr lang="et-EE"/>
        </a:p>
      </dgm:t>
    </dgm:pt>
    <dgm:pt modelId="{99FF1926-48BE-4840-93BC-490BA9486BC3}" type="pres">
      <dgm:prSet presAssocID="{A7263AA8-AA0D-4847-9B36-FDD27E605E74}" presName="hierChild4" presStyleCnt="0"/>
      <dgm:spPr/>
    </dgm:pt>
    <dgm:pt modelId="{0A65CEA3-7831-44AD-A7F8-EB70B68E2EF3}" type="pres">
      <dgm:prSet presAssocID="{A7263AA8-AA0D-4847-9B36-FDD27E605E74}" presName="hierChild5" presStyleCnt="0"/>
      <dgm:spPr/>
    </dgm:pt>
    <dgm:pt modelId="{E6B82BE8-F1E2-494C-9200-908EA3C01574}" type="pres">
      <dgm:prSet presAssocID="{0DA18F44-98AE-4DB5-BD04-420BD1A5BF8F}" presName="Name35" presStyleLbl="parChTrans1D2" presStyleIdx="1" presStyleCnt="3"/>
      <dgm:spPr/>
      <dgm:t>
        <a:bodyPr/>
        <a:lstStyle/>
        <a:p>
          <a:endParaRPr lang="et-EE"/>
        </a:p>
      </dgm:t>
    </dgm:pt>
    <dgm:pt modelId="{BCD37CCA-0624-401A-A8D3-B25835F2E33D}" type="pres">
      <dgm:prSet presAssocID="{89BF26A3-71E3-40D6-B039-6F23A8757D31}" presName="hierRoot2" presStyleCnt="0">
        <dgm:presLayoutVars>
          <dgm:hierBranch/>
        </dgm:presLayoutVars>
      </dgm:prSet>
      <dgm:spPr/>
    </dgm:pt>
    <dgm:pt modelId="{6FE0E14A-59ED-4267-A792-E5FD40AC8359}" type="pres">
      <dgm:prSet presAssocID="{89BF26A3-71E3-40D6-B039-6F23A8757D31}" presName="rootComposite" presStyleCnt="0"/>
      <dgm:spPr/>
    </dgm:pt>
    <dgm:pt modelId="{C8FC6842-1FBC-4F62-9A15-530D13A8EFDB}" type="pres">
      <dgm:prSet presAssocID="{89BF26A3-71E3-40D6-B039-6F23A8757D3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228EFFF5-630D-4618-89D1-BDA1AB51BDAB}" type="pres">
      <dgm:prSet presAssocID="{89BF26A3-71E3-40D6-B039-6F23A8757D31}" presName="rootConnector" presStyleLbl="node2" presStyleIdx="1" presStyleCnt="3"/>
      <dgm:spPr/>
      <dgm:t>
        <a:bodyPr/>
        <a:lstStyle/>
        <a:p>
          <a:endParaRPr lang="et-EE"/>
        </a:p>
      </dgm:t>
    </dgm:pt>
    <dgm:pt modelId="{992B9D6B-4990-4F70-991D-27A90FF96D2C}" type="pres">
      <dgm:prSet presAssocID="{89BF26A3-71E3-40D6-B039-6F23A8757D31}" presName="hierChild4" presStyleCnt="0"/>
      <dgm:spPr/>
    </dgm:pt>
    <dgm:pt modelId="{0456014D-C1CE-485E-B99A-F6F78782A878}" type="pres">
      <dgm:prSet presAssocID="{89BF26A3-71E3-40D6-B039-6F23A8757D31}" presName="hierChild5" presStyleCnt="0"/>
      <dgm:spPr/>
    </dgm:pt>
    <dgm:pt modelId="{64A43153-7DBD-4749-ADD9-E8694DCF4D4C}" type="pres">
      <dgm:prSet presAssocID="{921EF53A-27A1-4522-9670-8746FFAB1386}" presName="Name35" presStyleLbl="parChTrans1D2" presStyleIdx="2" presStyleCnt="3"/>
      <dgm:spPr/>
      <dgm:t>
        <a:bodyPr/>
        <a:lstStyle/>
        <a:p>
          <a:endParaRPr lang="et-EE"/>
        </a:p>
      </dgm:t>
    </dgm:pt>
    <dgm:pt modelId="{EE2CBC90-2C6E-4B75-A159-390336087904}" type="pres">
      <dgm:prSet presAssocID="{70B42729-CF8B-4E05-81CD-A16521D7CF51}" presName="hierRoot2" presStyleCnt="0">
        <dgm:presLayoutVars>
          <dgm:hierBranch/>
        </dgm:presLayoutVars>
      </dgm:prSet>
      <dgm:spPr/>
    </dgm:pt>
    <dgm:pt modelId="{D8F02F80-3D5B-4495-AD90-F52022CC38DF}" type="pres">
      <dgm:prSet presAssocID="{70B42729-CF8B-4E05-81CD-A16521D7CF51}" presName="rootComposite" presStyleCnt="0"/>
      <dgm:spPr/>
    </dgm:pt>
    <dgm:pt modelId="{98FDE303-0E51-49C2-BD93-213B44AA4C51}" type="pres">
      <dgm:prSet presAssocID="{70B42729-CF8B-4E05-81CD-A16521D7CF5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30FBDB44-B732-4A66-82AA-7A2EBF2A33E5}" type="pres">
      <dgm:prSet presAssocID="{70B42729-CF8B-4E05-81CD-A16521D7CF51}" presName="rootConnector" presStyleLbl="node2" presStyleIdx="2" presStyleCnt="3"/>
      <dgm:spPr/>
      <dgm:t>
        <a:bodyPr/>
        <a:lstStyle/>
        <a:p>
          <a:endParaRPr lang="et-EE"/>
        </a:p>
      </dgm:t>
    </dgm:pt>
    <dgm:pt modelId="{3A3D755D-CED8-42B7-9793-574538EE392C}" type="pres">
      <dgm:prSet presAssocID="{70B42729-CF8B-4E05-81CD-A16521D7CF51}" presName="hierChild4" presStyleCnt="0"/>
      <dgm:spPr/>
    </dgm:pt>
    <dgm:pt modelId="{A6113AF1-426B-4779-A11F-CD90D6F49689}" type="pres">
      <dgm:prSet presAssocID="{2FD5A5EA-CAC6-4C83-AD01-A2DB20FCE0D8}" presName="Name35" presStyleLbl="parChTrans1D3" presStyleIdx="0" presStyleCnt="3"/>
      <dgm:spPr/>
      <dgm:t>
        <a:bodyPr/>
        <a:lstStyle/>
        <a:p>
          <a:endParaRPr lang="et-EE"/>
        </a:p>
      </dgm:t>
    </dgm:pt>
    <dgm:pt modelId="{E94B35B4-40DF-4DA8-B1E0-4A5111183940}" type="pres">
      <dgm:prSet presAssocID="{4AE9ACC5-CD84-47F8-A140-0E6B2CA16EBB}" presName="hierRoot2" presStyleCnt="0">
        <dgm:presLayoutVars>
          <dgm:hierBranch val="r"/>
        </dgm:presLayoutVars>
      </dgm:prSet>
      <dgm:spPr/>
    </dgm:pt>
    <dgm:pt modelId="{4F1A09B6-0EBB-4C64-BE73-E1DC03D14D7D}" type="pres">
      <dgm:prSet presAssocID="{4AE9ACC5-CD84-47F8-A140-0E6B2CA16EBB}" presName="rootComposite" presStyleCnt="0"/>
      <dgm:spPr/>
    </dgm:pt>
    <dgm:pt modelId="{13C1B4D6-006D-4828-BED9-010DECCCE8A9}" type="pres">
      <dgm:prSet presAssocID="{4AE9ACC5-CD84-47F8-A140-0E6B2CA16EBB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E116E8EB-3743-49A2-800C-4EC4D4E79EBB}" type="pres">
      <dgm:prSet presAssocID="{4AE9ACC5-CD84-47F8-A140-0E6B2CA16EBB}" presName="rootConnector" presStyleLbl="node3" presStyleIdx="0" presStyleCnt="3"/>
      <dgm:spPr/>
      <dgm:t>
        <a:bodyPr/>
        <a:lstStyle/>
        <a:p>
          <a:endParaRPr lang="et-EE"/>
        </a:p>
      </dgm:t>
    </dgm:pt>
    <dgm:pt modelId="{486F2771-BCE6-464A-AF78-B11880A17E55}" type="pres">
      <dgm:prSet presAssocID="{4AE9ACC5-CD84-47F8-A140-0E6B2CA16EBB}" presName="hierChild4" presStyleCnt="0"/>
      <dgm:spPr/>
    </dgm:pt>
    <dgm:pt modelId="{E3D2D5E5-60BC-4D3E-8FD6-9B3AB60FE380}" type="pres">
      <dgm:prSet presAssocID="{4AE9ACC5-CD84-47F8-A140-0E6B2CA16EBB}" presName="hierChild5" presStyleCnt="0"/>
      <dgm:spPr/>
    </dgm:pt>
    <dgm:pt modelId="{BD22CC42-7A9B-4E05-8BD6-BAB17C748878}" type="pres">
      <dgm:prSet presAssocID="{803CA0D4-158F-4E6D-AC59-5E39C2725169}" presName="Name35" presStyleLbl="parChTrans1D3" presStyleIdx="1" presStyleCnt="3"/>
      <dgm:spPr/>
      <dgm:t>
        <a:bodyPr/>
        <a:lstStyle/>
        <a:p>
          <a:endParaRPr lang="et-EE"/>
        </a:p>
      </dgm:t>
    </dgm:pt>
    <dgm:pt modelId="{5B4C6FB8-BE6D-4746-BB23-DBC4D4FF13D1}" type="pres">
      <dgm:prSet presAssocID="{9C90CE8E-0711-4F39-A232-8990C6FE6778}" presName="hierRoot2" presStyleCnt="0">
        <dgm:presLayoutVars>
          <dgm:hierBranch val="r"/>
        </dgm:presLayoutVars>
      </dgm:prSet>
      <dgm:spPr/>
    </dgm:pt>
    <dgm:pt modelId="{8565F869-EE47-4944-B479-76DF73C1F5B1}" type="pres">
      <dgm:prSet presAssocID="{9C90CE8E-0711-4F39-A232-8990C6FE6778}" presName="rootComposite" presStyleCnt="0"/>
      <dgm:spPr/>
    </dgm:pt>
    <dgm:pt modelId="{56BFB81C-B5AF-4521-8217-9C4C606029A8}" type="pres">
      <dgm:prSet presAssocID="{9C90CE8E-0711-4F39-A232-8990C6FE677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489134E7-5722-4CAF-8477-2699418822DD}" type="pres">
      <dgm:prSet presAssocID="{9C90CE8E-0711-4F39-A232-8990C6FE6778}" presName="rootConnector" presStyleLbl="node3" presStyleIdx="1" presStyleCnt="3"/>
      <dgm:spPr/>
      <dgm:t>
        <a:bodyPr/>
        <a:lstStyle/>
        <a:p>
          <a:endParaRPr lang="et-EE"/>
        </a:p>
      </dgm:t>
    </dgm:pt>
    <dgm:pt modelId="{26B01263-7846-433A-8DB1-81471B45BC1C}" type="pres">
      <dgm:prSet presAssocID="{9C90CE8E-0711-4F39-A232-8990C6FE6778}" presName="hierChild4" presStyleCnt="0"/>
      <dgm:spPr/>
    </dgm:pt>
    <dgm:pt modelId="{08537FEF-A621-482D-A511-635EC0F28174}" type="pres">
      <dgm:prSet presAssocID="{9C90CE8E-0711-4F39-A232-8990C6FE6778}" presName="hierChild5" presStyleCnt="0"/>
      <dgm:spPr/>
    </dgm:pt>
    <dgm:pt modelId="{823E8B29-C224-443C-A497-3C41EDFDE7FD}" type="pres">
      <dgm:prSet presAssocID="{38E44E7D-388E-499C-9B20-4FA4B1347320}" presName="Name35" presStyleLbl="parChTrans1D3" presStyleIdx="2" presStyleCnt="3"/>
      <dgm:spPr/>
      <dgm:t>
        <a:bodyPr/>
        <a:lstStyle/>
        <a:p>
          <a:endParaRPr lang="et-EE"/>
        </a:p>
      </dgm:t>
    </dgm:pt>
    <dgm:pt modelId="{F270DA78-D3EA-46F9-A632-CC10C4601CDF}" type="pres">
      <dgm:prSet presAssocID="{B8828C01-3595-4107-AC8A-A756E8366B23}" presName="hierRoot2" presStyleCnt="0">
        <dgm:presLayoutVars>
          <dgm:hierBranch val="r"/>
        </dgm:presLayoutVars>
      </dgm:prSet>
      <dgm:spPr/>
    </dgm:pt>
    <dgm:pt modelId="{81E5F3CC-2564-4E4F-BE23-750A0A824E51}" type="pres">
      <dgm:prSet presAssocID="{B8828C01-3595-4107-AC8A-A756E8366B23}" presName="rootComposite" presStyleCnt="0"/>
      <dgm:spPr/>
    </dgm:pt>
    <dgm:pt modelId="{8AF568BC-8864-4A09-BA7D-41849AA20243}" type="pres">
      <dgm:prSet presAssocID="{B8828C01-3595-4107-AC8A-A756E8366B2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BA4E4B62-4564-421C-BC2A-C193DB9FB448}" type="pres">
      <dgm:prSet presAssocID="{B8828C01-3595-4107-AC8A-A756E8366B23}" presName="rootConnector" presStyleLbl="node3" presStyleIdx="2" presStyleCnt="3"/>
      <dgm:spPr/>
      <dgm:t>
        <a:bodyPr/>
        <a:lstStyle/>
        <a:p>
          <a:endParaRPr lang="et-EE"/>
        </a:p>
      </dgm:t>
    </dgm:pt>
    <dgm:pt modelId="{CB2DAD2E-312F-4562-9162-E8EB551A63A7}" type="pres">
      <dgm:prSet presAssocID="{B8828C01-3595-4107-AC8A-A756E8366B23}" presName="hierChild4" presStyleCnt="0"/>
      <dgm:spPr/>
    </dgm:pt>
    <dgm:pt modelId="{1898C984-8301-44E9-A167-619498FACD3C}" type="pres">
      <dgm:prSet presAssocID="{B8828C01-3595-4107-AC8A-A756E8366B23}" presName="hierChild5" presStyleCnt="0"/>
      <dgm:spPr/>
    </dgm:pt>
    <dgm:pt modelId="{BDA07520-D6B9-40BE-9A63-A71BDA196F5D}" type="pres">
      <dgm:prSet presAssocID="{70B42729-CF8B-4E05-81CD-A16521D7CF51}" presName="hierChild5" presStyleCnt="0"/>
      <dgm:spPr/>
    </dgm:pt>
    <dgm:pt modelId="{74375CB9-46C0-4561-AB20-37CBF833ED8B}" type="pres">
      <dgm:prSet presAssocID="{AB43D7D4-8C09-4694-90F2-33E2BAE5DA07}" presName="hierChild3" presStyleCnt="0"/>
      <dgm:spPr/>
    </dgm:pt>
  </dgm:ptLst>
  <dgm:cxnLst>
    <dgm:cxn modelId="{62514809-5E29-4943-AA76-64A86F932DD9}" srcId="{2916259A-ECC2-4F9D-B648-DEDA7DA1CBA5}" destId="{AB43D7D4-8C09-4694-90F2-33E2BAE5DA07}" srcOrd="0" destOrd="0" parTransId="{247A7982-3D8D-4AAC-8F3B-65A5AD3FC79E}" sibTransId="{541CA871-70F4-4F72-B96D-D1068CF37C56}"/>
    <dgm:cxn modelId="{2D0F3F37-C819-4C25-81C4-AB51FCB0784A}" srcId="{AB43D7D4-8C09-4694-90F2-33E2BAE5DA07}" destId="{89BF26A3-71E3-40D6-B039-6F23A8757D31}" srcOrd="1" destOrd="0" parTransId="{0DA18F44-98AE-4DB5-BD04-420BD1A5BF8F}" sibTransId="{638E6741-251C-44B5-B972-23D03CD0F1F5}"/>
    <dgm:cxn modelId="{7ED4DAB2-3D27-4EB0-A772-02BFA1937495}" srcId="{70B42729-CF8B-4E05-81CD-A16521D7CF51}" destId="{9C90CE8E-0711-4F39-A232-8990C6FE6778}" srcOrd="1" destOrd="0" parTransId="{803CA0D4-158F-4E6D-AC59-5E39C2725169}" sibTransId="{632EBFED-39DE-487F-B9E6-F75EB8907051}"/>
    <dgm:cxn modelId="{4BA547EA-7251-40C0-893B-7D600965CD0E}" type="presOf" srcId="{AB43D7D4-8C09-4694-90F2-33E2BAE5DA07}" destId="{0DCA2D3C-9229-4857-AE2C-0263F01B9F0B}" srcOrd="1" destOrd="0" presId="urn:microsoft.com/office/officeart/2005/8/layout/orgChart1"/>
    <dgm:cxn modelId="{D8078DA3-7C32-4331-AB76-99F1F71906B3}" type="presOf" srcId="{4AE9ACC5-CD84-47F8-A140-0E6B2CA16EBB}" destId="{E116E8EB-3743-49A2-800C-4EC4D4E79EBB}" srcOrd="1" destOrd="0" presId="urn:microsoft.com/office/officeart/2005/8/layout/orgChart1"/>
    <dgm:cxn modelId="{5D0BFA94-7DCC-4288-B3C8-020B1B7C213A}" type="presOf" srcId="{89BF26A3-71E3-40D6-B039-6F23A8757D31}" destId="{C8FC6842-1FBC-4F62-9A15-530D13A8EFDB}" srcOrd="0" destOrd="0" presId="urn:microsoft.com/office/officeart/2005/8/layout/orgChart1"/>
    <dgm:cxn modelId="{5D91E390-6F8D-4B25-9267-80D4DE3D2B57}" type="presOf" srcId="{70B42729-CF8B-4E05-81CD-A16521D7CF51}" destId="{30FBDB44-B732-4A66-82AA-7A2EBF2A33E5}" srcOrd="1" destOrd="0" presId="urn:microsoft.com/office/officeart/2005/8/layout/orgChart1"/>
    <dgm:cxn modelId="{B3C68BC3-493A-45DA-AAEF-9FE98D70B92E}" type="presOf" srcId="{B8828C01-3595-4107-AC8A-A756E8366B23}" destId="{BA4E4B62-4564-421C-BC2A-C193DB9FB448}" srcOrd="1" destOrd="0" presId="urn:microsoft.com/office/officeart/2005/8/layout/orgChart1"/>
    <dgm:cxn modelId="{4EAEB7BB-450D-413E-A793-9A7756735E78}" type="presOf" srcId="{A7263AA8-AA0D-4847-9B36-FDD27E605E74}" destId="{F9EB2834-9BB0-4E5C-BC3D-24CDF682C170}" srcOrd="0" destOrd="0" presId="urn:microsoft.com/office/officeart/2005/8/layout/orgChart1"/>
    <dgm:cxn modelId="{C106517B-4BA4-49F3-865D-F1D0649BBBB8}" srcId="{70B42729-CF8B-4E05-81CD-A16521D7CF51}" destId="{B8828C01-3595-4107-AC8A-A756E8366B23}" srcOrd="2" destOrd="0" parTransId="{38E44E7D-388E-499C-9B20-4FA4B1347320}" sibTransId="{A7DBB45F-2B40-405F-9B73-61B7FFC236B5}"/>
    <dgm:cxn modelId="{7CA0C4A7-54CE-4AE3-9743-D2FB7455A23B}" srcId="{AB43D7D4-8C09-4694-90F2-33E2BAE5DA07}" destId="{70B42729-CF8B-4E05-81CD-A16521D7CF51}" srcOrd="2" destOrd="0" parTransId="{921EF53A-27A1-4522-9670-8746FFAB1386}" sibTransId="{693CB155-42AD-4874-BD6B-0E0E7530BC5B}"/>
    <dgm:cxn modelId="{089EA02C-83BE-4826-A217-B252804F5C1D}" type="presOf" srcId="{9C90CE8E-0711-4F39-A232-8990C6FE6778}" destId="{489134E7-5722-4CAF-8477-2699418822DD}" srcOrd="1" destOrd="0" presId="urn:microsoft.com/office/officeart/2005/8/layout/orgChart1"/>
    <dgm:cxn modelId="{C024B9EE-74C8-4704-8DD3-377C18CA4060}" type="presOf" srcId="{7F0C3FD1-08E5-48CD-A9FB-730EF992BFC0}" destId="{AB218BB4-DF2C-41BD-BC96-FD1D30307885}" srcOrd="0" destOrd="0" presId="urn:microsoft.com/office/officeart/2005/8/layout/orgChart1"/>
    <dgm:cxn modelId="{A6663477-96E9-4B73-9F41-82E590ED781E}" type="presOf" srcId="{38E44E7D-388E-499C-9B20-4FA4B1347320}" destId="{823E8B29-C224-443C-A497-3C41EDFDE7FD}" srcOrd="0" destOrd="0" presId="urn:microsoft.com/office/officeart/2005/8/layout/orgChart1"/>
    <dgm:cxn modelId="{B6C64154-F56E-4A46-BEE1-1DFE55EBF6F7}" type="presOf" srcId="{A7263AA8-AA0D-4847-9B36-FDD27E605E74}" destId="{DDF2A34A-FBE1-4A08-8265-979A1ADB0274}" srcOrd="1" destOrd="0" presId="urn:microsoft.com/office/officeart/2005/8/layout/orgChart1"/>
    <dgm:cxn modelId="{087F0670-792B-4752-A2A3-7EA03773CF8B}" type="presOf" srcId="{70B42729-CF8B-4E05-81CD-A16521D7CF51}" destId="{98FDE303-0E51-49C2-BD93-213B44AA4C51}" srcOrd="0" destOrd="0" presId="urn:microsoft.com/office/officeart/2005/8/layout/orgChart1"/>
    <dgm:cxn modelId="{6D6EB076-1E58-4B2F-ADAD-33FA66130BAC}" type="presOf" srcId="{89BF26A3-71E3-40D6-B039-6F23A8757D31}" destId="{228EFFF5-630D-4618-89D1-BDA1AB51BDAB}" srcOrd="1" destOrd="0" presId="urn:microsoft.com/office/officeart/2005/8/layout/orgChart1"/>
    <dgm:cxn modelId="{AF339C40-93A3-4D66-AE79-5F87FAE83D92}" type="presOf" srcId="{B8828C01-3595-4107-AC8A-A756E8366B23}" destId="{8AF568BC-8864-4A09-BA7D-41849AA20243}" srcOrd="0" destOrd="0" presId="urn:microsoft.com/office/officeart/2005/8/layout/orgChart1"/>
    <dgm:cxn modelId="{16348CFB-85F8-403A-B39C-230443293B0A}" type="presOf" srcId="{2916259A-ECC2-4F9D-B648-DEDA7DA1CBA5}" destId="{6EF52AA5-A82A-4A94-AADA-134091AA4630}" srcOrd="0" destOrd="0" presId="urn:microsoft.com/office/officeart/2005/8/layout/orgChart1"/>
    <dgm:cxn modelId="{BA0C39CF-D0FA-4FD8-9D20-DCB2C3BD643E}" type="presOf" srcId="{803CA0D4-158F-4E6D-AC59-5E39C2725169}" destId="{BD22CC42-7A9B-4E05-8BD6-BAB17C748878}" srcOrd="0" destOrd="0" presId="urn:microsoft.com/office/officeart/2005/8/layout/orgChart1"/>
    <dgm:cxn modelId="{A6628753-27A5-4E13-A32E-7301E04B2F71}" type="presOf" srcId="{2FD5A5EA-CAC6-4C83-AD01-A2DB20FCE0D8}" destId="{A6113AF1-426B-4779-A11F-CD90D6F49689}" srcOrd="0" destOrd="0" presId="urn:microsoft.com/office/officeart/2005/8/layout/orgChart1"/>
    <dgm:cxn modelId="{CF6D38AB-44C5-46B7-932C-88369E58B2DD}" type="presOf" srcId="{0DA18F44-98AE-4DB5-BD04-420BD1A5BF8F}" destId="{E6B82BE8-F1E2-494C-9200-908EA3C01574}" srcOrd="0" destOrd="0" presId="urn:microsoft.com/office/officeart/2005/8/layout/orgChart1"/>
    <dgm:cxn modelId="{B56F4804-C103-4CD3-9318-3C2FD4EB1C69}" type="presOf" srcId="{4AE9ACC5-CD84-47F8-A140-0E6B2CA16EBB}" destId="{13C1B4D6-006D-4828-BED9-010DECCCE8A9}" srcOrd="0" destOrd="0" presId="urn:microsoft.com/office/officeart/2005/8/layout/orgChart1"/>
    <dgm:cxn modelId="{8DBE444A-2015-47F8-B7ED-0050EF887D1E}" type="presOf" srcId="{AB43D7D4-8C09-4694-90F2-33E2BAE5DA07}" destId="{E32F0113-0B8E-4C0E-8003-AD9E6204DAA5}" srcOrd="0" destOrd="0" presId="urn:microsoft.com/office/officeart/2005/8/layout/orgChart1"/>
    <dgm:cxn modelId="{9C23AE89-00BF-4432-9313-4EB71E693EB1}" type="presOf" srcId="{921EF53A-27A1-4522-9670-8746FFAB1386}" destId="{64A43153-7DBD-4749-ADD9-E8694DCF4D4C}" srcOrd="0" destOrd="0" presId="urn:microsoft.com/office/officeart/2005/8/layout/orgChart1"/>
    <dgm:cxn modelId="{F9243144-3FF3-4048-8B32-C8E624F33C64}" type="presOf" srcId="{9C90CE8E-0711-4F39-A232-8990C6FE6778}" destId="{56BFB81C-B5AF-4521-8217-9C4C606029A8}" srcOrd="0" destOrd="0" presId="urn:microsoft.com/office/officeart/2005/8/layout/orgChart1"/>
    <dgm:cxn modelId="{7D618E3E-355B-443B-B0E7-34D481F4AB3E}" srcId="{70B42729-CF8B-4E05-81CD-A16521D7CF51}" destId="{4AE9ACC5-CD84-47F8-A140-0E6B2CA16EBB}" srcOrd="0" destOrd="0" parTransId="{2FD5A5EA-CAC6-4C83-AD01-A2DB20FCE0D8}" sibTransId="{3E2F5FE8-2211-429C-95C7-F0A90DBF4F71}"/>
    <dgm:cxn modelId="{F5B73528-7FA5-42D8-B0A8-AEBE5BB2943F}" srcId="{AB43D7D4-8C09-4694-90F2-33E2BAE5DA07}" destId="{A7263AA8-AA0D-4847-9B36-FDD27E605E74}" srcOrd="0" destOrd="0" parTransId="{7F0C3FD1-08E5-48CD-A9FB-730EF992BFC0}" sibTransId="{4ED7094E-2712-4F30-9F28-32B1B3C11F1B}"/>
    <dgm:cxn modelId="{A872E4D0-6441-4182-9CB3-655753FD8C36}" type="presParOf" srcId="{6EF52AA5-A82A-4A94-AADA-134091AA4630}" destId="{39ED11DC-790C-4F7E-AC2A-0B0D27935EF8}" srcOrd="0" destOrd="0" presId="urn:microsoft.com/office/officeart/2005/8/layout/orgChart1"/>
    <dgm:cxn modelId="{2669FBCE-3CE4-4C64-AEBC-6CD03CE80CFD}" type="presParOf" srcId="{39ED11DC-790C-4F7E-AC2A-0B0D27935EF8}" destId="{79E9B6CD-2749-4574-950C-6BDF2CEBE8E6}" srcOrd="0" destOrd="0" presId="urn:microsoft.com/office/officeart/2005/8/layout/orgChart1"/>
    <dgm:cxn modelId="{32D4B154-0843-44EA-A3AB-D4BCADA160B2}" type="presParOf" srcId="{79E9B6CD-2749-4574-950C-6BDF2CEBE8E6}" destId="{E32F0113-0B8E-4C0E-8003-AD9E6204DAA5}" srcOrd="0" destOrd="0" presId="urn:microsoft.com/office/officeart/2005/8/layout/orgChart1"/>
    <dgm:cxn modelId="{F383FCA0-7A71-44A1-A222-1894D5CECB41}" type="presParOf" srcId="{79E9B6CD-2749-4574-950C-6BDF2CEBE8E6}" destId="{0DCA2D3C-9229-4857-AE2C-0263F01B9F0B}" srcOrd="1" destOrd="0" presId="urn:microsoft.com/office/officeart/2005/8/layout/orgChart1"/>
    <dgm:cxn modelId="{3707A8E8-18EE-445C-A9C6-B3035213F861}" type="presParOf" srcId="{39ED11DC-790C-4F7E-AC2A-0B0D27935EF8}" destId="{F1D7357D-D999-46E7-A5AE-623C293A5152}" srcOrd="1" destOrd="0" presId="urn:microsoft.com/office/officeart/2005/8/layout/orgChart1"/>
    <dgm:cxn modelId="{2042D584-302C-4B07-803A-1CF3DE00B016}" type="presParOf" srcId="{F1D7357D-D999-46E7-A5AE-623C293A5152}" destId="{AB218BB4-DF2C-41BD-BC96-FD1D30307885}" srcOrd="0" destOrd="0" presId="urn:microsoft.com/office/officeart/2005/8/layout/orgChart1"/>
    <dgm:cxn modelId="{C6F6C5B6-EC39-4E01-B1CA-8F5D4AC355DA}" type="presParOf" srcId="{F1D7357D-D999-46E7-A5AE-623C293A5152}" destId="{DA154C82-3810-4431-A509-39B971CB0FBB}" srcOrd="1" destOrd="0" presId="urn:microsoft.com/office/officeart/2005/8/layout/orgChart1"/>
    <dgm:cxn modelId="{222C0EE5-2B6E-40B9-8CE6-55B8C2CFBA14}" type="presParOf" srcId="{DA154C82-3810-4431-A509-39B971CB0FBB}" destId="{AEF3EE04-F4C9-4978-8905-7FE002036C68}" srcOrd="0" destOrd="0" presId="urn:microsoft.com/office/officeart/2005/8/layout/orgChart1"/>
    <dgm:cxn modelId="{63215AE6-8208-4B08-A140-9EE3B356B6E0}" type="presParOf" srcId="{AEF3EE04-F4C9-4978-8905-7FE002036C68}" destId="{F9EB2834-9BB0-4E5C-BC3D-24CDF682C170}" srcOrd="0" destOrd="0" presId="urn:microsoft.com/office/officeart/2005/8/layout/orgChart1"/>
    <dgm:cxn modelId="{B03A8731-1183-439E-86F0-3F3922C2A45E}" type="presParOf" srcId="{AEF3EE04-F4C9-4978-8905-7FE002036C68}" destId="{DDF2A34A-FBE1-4A08-8265-979A1ADB0274}" srcOrd="1" destOrd="0" presId="urn:microsoft.com/office/officeart/2005/8/layout/orgChart1"/>
    <dgm:cxn modelId="{90DD877B-AA5E-4A15-9747-826F326A5827}" type="presParOf" srcId="{DA154C82-3810-4431-A509-39B971CB0FBB}" destId="{99FF1926-48BE-4840-93BC-490BA9486BC3}" srcOrd="1" destOrd="0" presId="urn:microsoft.com/office/officeart/2005/8/layout/orgChart1"/>
    <dgm:cxn modelId="{341A159F-D0F9-44EA-8033-25E590F88064}" type="presParOf" srcId="{DA154C82-3810-4431-A509-39B971CB0FBB}" destId="{0A65CEA3-7831-44AD-A7F8-EB70B68E2EF3}" srcOrd="2" destOrd="0" presId="urn:microsoft.com/office/officeart/2005/8/layout/orgChart1"/>
    <dgm:cxn modelId="{699EE75E-7F8C-4AA0-A4E4-9BCBBD16435F}" type="presParOf" srcId="{F1D7357D-D999-46E7-A5AE-623C293A5152}" destId="{E6B82BE8-F1E2-494C-9200-908EA3C01574}" srcOrd="2" destOrd="0" presId="urn:microsoft.com/office/officeart/2005/8/layout/orgChart1"/>
    <dgm:cxn modelId="{C04AA790-DB32-418A-A72E-09E032EB8B8E}" type="presParOf" srcId="{F1D7357D-D999-46E7-A5AE-623C293A5152}" destId="{BCD37CCA-0624-401A-A8D3-B25835F2E33D}" srcOrd="3" destOrd="0" presId="urn:microsoft.com/office/officeart/2005/8/layout/orgChart1"/>
    <dgm:cxn modelId="{BD006A7D-C37D-46F5-96C1-DBCE999335AC}" type="presParOf" srcId="{BCD37CCA-0624-401A-A8D3-B25835F2E33D}" destId="{6FE0E14A-59ED-4267-A792-E5FD40AC8359}" srcOrd="0" destOrd="0" presId="urn:microsoft.com/office/officeart/2005/8/layout/orgChart1"/>
    <dgm:cxn modelId="{F5D1D42D-3625-4217-801A-254339E2F5B8}" type="presParOf" srcId="{6FE0E14A-59ED-4267-A792-E5FD40AC8359}" destId="{C8FC6842-1FBC-4F62-9A15-530D13A8EFDB}" srcOrd="0" destOrd="0" presId="urn:microsoft.com/office/officeart/2005/8/layout/orgChart1"/>
    <dgm:cxn modelId="{D1C01410-6A0B-457F-AE8F-C25A1891A3C9}" type="presParOf" srcId="{6FE0E14A-59ED-4267-A792-E5FD40AC8359}" destId="{228EFFF5-630D-4618-89D1-BDA1AB51BDAB}" srcOrd="1" destOrd="0" presId="urn:microsoft.com/office/officeart/2005/8/layout/orgChart1"/>
    <dgm:cxn modelId="{F18355DA-B22A-4A80-A0A3-32716EAAA089}" type="presParOf" srcId="{BCD37CCA-0624-401A-A8D3-B25835F2E33D}" destId="{992B9D6B-4990-4F70-991D-27A90FF96D2C}" srcOrd="1" destOrd="0" presId="urn:microsoft.com/office/officeart/2005/8/layout/orgChart1"/>
    <dgm:cxn modelId="{04649BC6-5C04-445C-B4CD-E35E529F9F1F}" type="presParOf" srcId="{BCD37CCA-0624-401A-A8D3-B25835F2E33D}" destId="{0456014D-C1CE-485E-B99A-F6F78782A878}" srcOrd="2" destOrd="0" presId="urn:microsoft.com/office/officeart/2005/8/layout/orgChart1"/>
    <dgm:cxn modelId="{0244DF97-8C51-4BBA-A2AA-7B5586E0B2B0}" type="presParOf" srcId="{F1D7357D-D999-46E7-A5AE-623C293A5152}" destId="{64A43153-7DBD-4749-ADD9-E8694DCF4D4C}" srcOrd="4" destOrd="0" presId="urn:microsoft.com/office/officeart/2005/8/layout/orgChart1"/>
    <dgm:cxn modelId="{545F296E-2DF1-430E-BC9B-19B7F1D12BB2}" type="presParOf" srcId="{F1D7357D-D999-46E7-A5AE-623C293A5152}" destId="{EE2CBC90-2C6E-4B75-A159-390336087904}" srcOrd="5" destOrd="0" presId="urn:microsoft.com/office/officeart/2005/8/layout/orgChart1"/>
    <dgm:cxn modelId="{422350E4-FDE5-44D5-911F-F1B3C411CCB7}" type="presParOf" srcId="{EE2CBC90-2C6E-4B75-A159-390336087904}" destId="{D8F02F80-3D5B-4495-AD90-F52022CC38DF}" srcOrd="0" destOrd="0" presId="urn:microsoft.com/office/officeart/2005/8/layout/orgChart1"/>
    <dgm:cxn modelId="{4D16C21E-16D0-4845-A74C-3F20638FC0C8}" type="presParOf" srcId="{D8F02F80-3D5B-4495-AD90-F52022CC38DF}" destId="{98FDE303-0E51-49C2-BD93-213B44AA4C51}" srcOrd="0" destOrd="0" presId="urn:microsoft.com/office/officeart/2005/8/layout/orgChart1"/>
    <dgm:cxn modelId="{91942F41-D2B3-4845-92FB-07CF66211265}" type="presParOf" srcId="{D8F02F80-3D5B-4495-AD90-F52022CC38DF}" destId="{30FBDB44-B732-4A66-82AA-7A2EBF2A33E5}" srcOrd="1" destOrd="0" presId="urn:microsoft.com/office/officeart/2005/8/layout/orgChart1"/>
    <dgm:cxn modelId="{0C986AA0-D957-4262-9530-B48D9EC1153A}" type="presParOf" srcId="{EE2CBC90-2C6E-4B75-A159-390336087904}" destId="{3A3D755D-CED8-42B7-9793-574538EE392C}" srcOrd="1" destOrd="0" presId="urn:microsoft.com/office/officeart/2005/8/layout/orgChart1"/>
    <dgm:cxn modelId="{FDD65B3D-0740-43BB-B0BE-2CB10D51F409}" type="presParOf" srcId="{3A3D755D-CED8-42B7-9793-574538EE392C}" destId="{A6113AF1-426B-4779-A11F-CD90D6F49689}" srcOrd="0" destOrd="0" presId="urn:microsoft.com/office/officeart/2005/8/layout/orgChart1"/>
    <dgm:cxn modelId="{D8114872-C6FB-4FD7-93A7-873481BD8ED4}" type="presParOf" srcId="{3A3D755D-CED8-42B7-9793-574538EE392C}" destId="{E94B35B4-40DF-4DA8-B1E0-4A5111183940}" srcOrd="1" destOrd="0" presId="urn:microsoft.com/office/officeart/2005/8/layout/orgChart1"/>
    <dgm:cxn modelId="{ABE0B277-E1BA-4376-B4E6-15B4C1395988}" type="presParOf" srcId="{E94B35B4-40DF-4DA8-B1E0-4A5111183940}" destId="{4F1A09B6-0EBB-4C64-BE73-E1DC03D14D7D}" srcOrd="0" destOrd="0" presId="urn:microsoft.com/office/officeart/2005/8/layout/orgChart1"/>
    <dgm:cxn modelId="{C41C6895-7787-416C-9338-891719F92B46}" type="presParOf" srcId="{4F1A09B6-0EBB-4C64-BE73-E1DC03D14D7D}" destId="{13C1B4D6-006D-4828-BED9-010DECCCE8A9}" srcOrd="0" destOrd="0" presId="urn:microsoft.com/office/officeart/2005/8/layout/orgChart1"/>
    <dgm:cxn modelId="{FFD5AD35-5538-41F3-9ACF-E1872B16F5C2}" type="presParOf" srcId="{4F1A09B6-0EBB-4C64-BE73-E1DC03D14D7D}" destId="{E116E8EB-3743-49A2-800C-4EC4D4E79EBB}" srcOrd="1" destOrd="0" presId="urn:microsoft.com/office/officeart/2005/8/layout/orgChart1"/>
    <dgm:cxn modelId="{BE9CB688-36B3-4CFC-9BF6-EAE1B68EDD56}" type="presParOf" srcId="{E94B35B4-40DF-4DA8-B1E0-4A5111183940}" destId="{486F2771-BCE6-464A-AF78-B11880A17E55}" srcOrd="1" destOrd="0" presId="urn:microsoft.com/office/officeart/2005/8/layout/orgChart1"/>
    <dgm:cxn modelId="{B0726378-E9BB-4839-9593-49E8D7DA3754}" type="presParOf" srcId="{E94B35B4-40DF-4DA8-B1E0-4A5111183940}" destId="{E3D2D5E5-60BC-4D3E-8FD6-9B3AB60FE380}" srcOrd="2" destOrd="0" presId="urn:microsoft.com/office/officeart/2005/8/layout/orgChart1"/>
    <dgm:cxn modelId="{20A2D93A-5C65-4A2D-9732-C20AABF59AF2}" type="presParOf" srcId="{3A3D755D-CED8-42B7-9793-574538EE392C}" destId="{BD22CC42-7A9B-4E05-8BD6-BAB17C748878}" srcOrd="2" destOrd="0" presId="urn:microsoft.com/office/officeart/2005/8/layout/orgChart1"/>
    <dgm:cxn modelId="{29428142-8B55-4DD5-A87F-60B6A4F9A03D}" type="presParOf" srcId="{3A3D755D-CED8-42B7-9793-574538EE392C}" destId="{5B4C6FB8-BE6D-4746-BB23-DBC4D4FF13D1}" srcOrd="3" destOrd="0" presId="urn:microsoft.com/office/officeart/2005/8/layout/orgChart1"/>
    <dgm:cxn modelId="{B6AE8000-3847-458E-866F-1632DC023C6D}" type="presParOf" srcId="{5B4C6FB8-BE6D-4746-BB23-DBC4D4FF13D1}" destId="{8565F869-EE47-4944-B479-76DF73C1F5B1}" srcOrd="0" destOrd="0" presId="urn:microsoft.com/office/officeart/2005/8/layout/orgChart1"/>
    <dgm:cxn modelId="{104A2FE4-7D81-4598-8482-E3CE872280EF}" type="presParOf" srcId="{8565F869-EE47-4944-B479-76DF73C1F5B1}" destId="{56BFB81C-B5AF-4521-8217-9C4C606029A8}" srcOrd="0" destOrd="0" presId="urn:microsoft.com/office/officeart/2005/8/layout/orgChart1"/>
    <dgm:cxn modelId="{05C024F7-3023-4C9B-88C1-9A8AEBC0DC3F}" type="presParOf" srcId="{8565F869-EE47-4944-B479-76DF73C1F5B1}" destId="{489134E7-5722-4CAF-8477-2699418822DD}" srcOrd="1" destOrd="0" presId="urn:microsoft.com/office/officeart/2005/8/layout/orgChart1"/>
    <dgm:cxn modelId="{1A425DEF-8F86-4333-8137-A8AB3B2A26B8}" type="presParOf" srcId="{5B4C6FB8-BE6D-4746-BB23-DBC4D4FF13D1}" destId="{26B01263-7846-433A-8DB1-81471B45BC1C}" srcOrd="1" destOrd="0" presId="urn:microsoft.com/office/officeart/2005/8/layout/orgChart1"/>
    <dgm:cxn modelId="{4A442FC6-3503-44CA-936E-2F644DFF8C12}" type="presParOf" srcId="{5B4C6FB8-BE6D-4746-BB23-DBC4D4FF13D1}" destId="{08537FEF-A621-482D-A511-635EC0F28174}" srcOrd="2" destOrd="0" presId="urn:microsoft.com/office/officeart/2005/8/layout/orgChart1"/>
    <dgm:cxn modelId="{1EF65571-875F-4DE1-9687-ABFAE9A81237}" type="presParOf" srcId="{3A3D755D-CED8-42B7-9793-574538EE392C}" destId="{823E8B29-C224-443C-A497-3C41EDFDE7FD}" srcOrd="4" destOrd="0" presId="urn:microsoft.com/office/officeart/2005/8/layout/orgChart1"/>
    <dgm:cxn modelId="{81DCAB51-5741-4A3B-BD3E-81FD5D679486}" type="presParOf" srcId="{3A3D755D-CED8-42B7-9793-574538EE392C}" destId="{F270DA78-D3EA-46F9-A632-CC10C4601CDF}" srcOrd="5" destOrd="0" presId="urn:microsoft.com/office/officeart/2005/8/layout/orgChart1"/>
    <dgm:cxn modelId="{E34D8230-4007-4A61-9916-97F2807F18FC}" type="presParOf" srcId="{F270DA78-D3EA-46F9-A632-CC10C4601CDF}" destId="{81E5F3CC-2564-4E4F-BE23-750A0A824E51}" srcOrd="0" destOrd="0" presId="urn:microsoft.com/office/officeart/2005/8/layout/orgChart1"/>
    <dgm:cxn modelId="{01671A38-E77A-4BEC-A77E-120FE9A435C7}" type="presParOf" srcId="{81E5F3CC-2564-4E4F-BE23-750A0A824E51}" destId="{8AF568BC-8864-4A09-BA7D-41849AA20243}" srcOrd="0" destOrd="0" presId="urn:microsoft.com/office/officeart/2005/8/layout/orgChart1"/>
    <dgm:cxn modelId="{DEED2F7F-921D-44B7-A543-565B4A720E07}" type="presParOf" srcId="{81E5F3CC-2564-4E4F-BE23-750A0A824E51}" destId="{BA4E4B62-4564-421C-BC2A-C193DB9FB448}" srcOrd="1" destOrd="0" presId="urn:microsoft.com/office/officeart/2005/8/layout/orgChart1"/>
    <dgm:cxn modelId="{5BEF8AD9-817A-4B4D-BE2C-5843C614AB2E}" type="presParOf" srcId="{F270DA78-D3EA-46F9-A632-CC10C4601CDF}" destId="{CB2DAD2E-312F-4562-9162-E8EB551A63A7}" srcOrd="1" destOrd="0" presId="urn:microsoft.com/office/officeart/2005/8/layout/orgChart1"/>
    <dgm:cxn modelId="{84006E43-2980-45C6-9F09-F2732D794AE5}" type="presParOf" srcId="{F270DA78-D3EA-46F9-A632-CC10C4601CDF}" destId="{1898C984-8301-44E9-A167-619498FACD3C}" srcOrd="2" destOrd="0" presId="urn:microsoft.com/office/officeart/2005/8/layout/orgChart1"/>
    <dgm:cxn modelId="{9C56FD54-3835-4A57-9597-8B79DD41E026}" type="presParOf" srcId="{EE2CBC90-2C6E-4B75-A159-390336087904}" destId="{BDA07520-D6B9-40BE-9A63-A71BDA196F5D}" srcOrd="2" destOrd="0" presId="urn:microsoft.com/office/officeart/2005/8/layout/orgChart1"/>
    <dgm:cxn modelId="{AA4DF37F-C672-4387-8953-C57656A5B432}" type="presParOf" srcId="{39ED11DC-790C-4F7E-AC2A-0B0D27935EF8}" destId="{74375CB9-46C0-4561-AB20-37CBF833ED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2863A4-C9AA-4E88-AABF-4CE9BB2A67E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B8E2F2CB-BCE4-4CB8-9944-CB173C3528E0}">
      <dgm:prSet phldrT="[Text]"/>
      <dgm:spPr/>
      <dgm:t>
        <a:bodyPr/>
        <a:lstStyle/>
        <a:p>
          <a:r>
            <a:rPr lang="et-EE" dirty="0" smtClean="0"/>
            <a:t>Suuremahuline fondivalitseja</a:t>
          </a:r>
          <a:endParaRPr lang="et-EE" dirty="0"/>
        </a:p>
      </dgm:t>
    </dgm:pt>
    <dgm:pt modelId="{D9B50369-3193-448F-AFCE-BF350F19510B}" type="parTrans" cxnId="{3AEE1EE7-C030-4744-B1ED-092ADA153FF6}">
      <dgm:prSet/>
      <dgm:spPr/>
      <dgm:t>
        <a:bodyPr/>
        <a:lstStyle/>
        <a:p>
          <a:endParaRPr lang="et-EE"/>
        </a:p>
      </dgm:t>
    </dgm:pt>
    <dgm:pt modelId="{213AAEBB-DC84-49EC-B3C7-D0929D7FE3AF}" type="sibTrans" cxnId="{3AEE1EE7-C030-4744-B1ED-092ADA153FF6}">
      <dgm:prSet/>
      <dgm:spPr/>
      <dgm:t>
        <a:bodyPr/>
        <a:lstStyle/>
        <a:p>
          <a:endParaRPr lang="et-EE"/>
        </a:p>
      </dgm:t>
    </dgm:pt>
    <dgm:pt modelId="{E92BEE0C-94B9-4C17-8FC4-6DED012B573B}">
      <dgm:prSet phldrT="[Text]"/>
      <dgm:spPr/>
      <dgm:t>
        <a:bodyPr/>
        <a:lstStyle/>
        <a:p>
          <a:r>
            <a:rPr lang="et-EE" dirty="0" smtClean="0"/>
            <a:t>Ranged tegevusnõuded</a:t>
          </a:r>
          <a:endParaRPr lang="et-EE" dirty="0"/>
        </a:p>
      </dgm:t>
    </dgm:pt>
    <dgm:pt modelId="{68BB878C-AAA5-4D19-826E-6CAF53630996}" type="parTrans" cxnId="{940CAC34-59E7-49DC-9C54-A907BBBE0AB6}">
      <dgm:prSet/>
      <dgm:spPr/>
      <dgm:t>
        <a:bodyPr/>
        <a:lstStyle/>
        <a:p>
          <a:endParaRPr lang="et-EE"/>
        </a:p>
      </dgm:t>
    </dgm:pt>
    <dgm:pt modelId="{0E25EBC9-931D-4F13-B8B5-D8DA07565C4E}" type="sibTrans" cxnId="{940CAC34-59E7-49DC-9C54-A907BBBE0AB6}">
      <dgm:prSet/>
      <dgm:spPr/>
      <dgm:t>
        <a:bodyPr/>
        <a:lstStyle/>
        <a:p>
          <a:endParaRPr lang="et-EE"/>
        </a:p>
      </dgm:t>
    </dgm:pt>
    <dgm:pt modelId="{55EEF776-69A6-4291-96FB-7FB3461027BD}">
      <dgm:prSet phldrT="[Text]"/>
      <dgm:spPr/>
      <dgm:t>
        <a:bodyPr/>
        <a:lstStyle/>
        <a:p>
          <a:r>
            <a:rPr lang="et-EE" dirty="0" smtClean="0"/>
            <a:t>Vajalik tegevusluba</a:t>
          </a:r>
          <a:endParaRPr lang="et-EE" dirty="0"/>
        </a:p>
      </dgm:t>
    </dgm:pt>
    <dgm:pt modelId="{BAFBD810-FDE3-46F0-ACEB-95E37DAAFB82}" type="parTrans" cxnId="{19C0F6B2-8FD9-4BD2-864F-797BC350E0E7}">
      <dgm:prSet/>
      <dgm:spPr/>
      <dgm:t>
        <a:bodyPr/>
        <a:lstStyle/>
        <a:p>
          <a:endParaRPr lang="et-EE"/>
        </a:p>
      </dgm:t>
    </dgm:pt>
    <dgm:pt modelId="{345AF66D-64A2-4422-84E2-8C2253EE107F}" type="sibTrans" cxnId="{19C0F6B2-8FD9-4BD2-864F-797BC350E0E7}">
      <dgm:prSet/>
      <dgm:spPr/>
      <dgm:t>
        <a:bodyPr/>
        <a:lstStyle/>
        <a:p>
          <a:endParaRPr lang="et-EE"/>
        </a:p>
      </dgm:t>
    </dgm:pt>
    <dgm:pt modelId="{F4E6007C-315B-4D23-A82D-9D7D915317C8}">
      <dgm:prSet phldrT="[Text]"/>
      <dgm:spPr/>
      <dgm:t>
        <a:bodyPr/>
        <a:lstStyle/>
        <a:p>
          <a:r>
            <a:rPr lang="et-EE" dirty="0" smtClean="0"/>
            <a:t>Väikesemahuline fondivalitseja</a:t>
          </a:r>
          <a:endParaRPr lang="et-EE" dirty="0"/>
        </a:p>
      </dgm:t>
    </dgm:pt>
    <dgm:pt modelId="{4365ACFE-FAA4-4DFD-B30A-C41ACAE1D31D}" type="parTrans" cxnId="{6B75ECF9-226F-4B95-8921-9DF461D8CE30}">
      <dgm:prSet/>
      <dgm:spPr/>
      <dgm:t>
        <a:bodyPr/>
        <a:lstStyle/>
        <a:p>
          <a:endParaRPr lang="et-EE"/>
        </a:p>
      </dgm:t>
    </dgm:pt>
    <dgm:pt modelId="{EB4D6ED3-7E83-471F-827F-A759D4309686}" type="sibTrans" cxnId="{6B75ECF9-226F-4B95-8921-9DF461D8CE30}">
      <dgm:prSet/>
      <dgm:spPr/>
      <dgm:t>
        <a:bodyPr/>
        <a:lstStyle/>
        <a:p>
          <a:endParaRPr lang="et-EE"/>
        </a:p>
      </dgm:t>
    </dgm:pt>
    <dgm:pt modelId="{0043C871-1A51-4B9E-B3E5-A095102B48C3}">
      <dgm:prSet phldrT="[Text]"/>
      <dgm:spPr/>
      <dgm:t>
        <a:bodyPr/>
        <a:lstStyle/>
        <a:p>
          <a:r>
            <a:rPr lang="et-EE" dirty="0" smtClean="0"/>
            <a:t>Keskmised tegevusnõuded</a:t>
          </a:r>
          <a:endParaRPr lang="et-EE" dirty="0"/>
        </a:p>
      </dgm:t>
    </dgm:pt>
    <dgm:pt modelId="{81706051-94D0-4A4A-81E9-39546E95CACB}" type="parTrans" cxnId="{08922F96-7C99-4764-8734-98E57DF853EA}">
      <dgm:prSet/>
      <dgm:spPr/>
      <dgm:t>
        <a:bodyPr/>
        <a:lstStyle/>
        <a:p>
          <a:endParaRPr lang="et-EE"/>
        </a:p>
      </dgm:t>
    </dgm:pt>
    <dgm:pt modelId="{6FB66BD3-49F1-4795-916F-9151DA320D6A}" type="sibTrans" cxnId="{08922F96-7C99-4764-8734-98E57DF853EA}">
      <dgm:prSet/>
      <dgm:spPr/>
      <dgm:t>
        <a:bodyPr/>
        <a:lstStyle/>
        <a:p>
          <a:endParaRPr lang="et-EE"/>
        </a:p>
      </dgm:t>
    </dgm:pt>
    <dgm:pt modelId="{F1BBB6E3-E4EF-4650-BE36-D98316E5E6CE}">
      <dgm:prSet phldrT="[Text]"/>
      <dgm:spPr/>
      <dgm:t>
        <a:bodyPr/>
        <a:lstStyle/>
        <a:p>
          <a:r>
            <a:rPr lang="et-EE" dirty="0" smtClean="0"/>
            <a:t>Vajalik tegevusluba</a:t>
          </a:r>
          <a:endParaRPr lang="et-EE" dirty="0"/>
        </a:p>
      </dgm:t>
    </dgm:pt>
    <dgm:pt modelId="{C17551DC-08FD-468D-BECB-6D6C3F0F7CB6}" type="parTrans" cxnId="{51274E87-D068-4D20-9893-1F883CF39322}">
      <dgm:prSet/>
      <dgm:spPr/>
      <dgm:t>
        <a:bodyPr/>
        <a:lstStyle/>
        <a:p>
          <a:endParaRPr lang="et-EE"/>
        </a:p>
      </dgm:t>
    </dgm:pt>
    <dgm:pt modelId="{43B572EB-05AF-4403-BFC2-616028F95C8E}" type="sibTrans" cxnId="{51274E87-D068-4D20-9893-1F883CF39322}">
      <dgm:prSet/>
      <dgm:spPr/>
      <dgm:t>
        <a:bodyPr/>
        <a:lstStyle/>
        <a:p>
          <a:endParaRPr lang="et-EE"/>
        </a:p>
      </dgm:t>
    </dgm:pt>
    <dgm:pt modelId="{8E5F7387-26A4-4D99-A825-FF77727E23CE}">
      <dgm:prSet phldrT="[Text]"/>
      <dgm:spPr/>
      <dgm:t>
        <a:bodyPr/>
        <a:lstStyle/>
        <a:p>
          <a:r>
            <a:rPr lang="et-EE" dirty="0" smtClean="0"/>
            <a:t>Registreerimis-</a:t>
          </a:r>
        </a:p>
        <a:p>
          <a:r>
            <a:rPr lang="et-EE" dirty="0" smtClean="0"/>
            <a:t>kohustuslik  fondivalitseja</a:t>
          </a:r>
          <a:endParaRPr lang="et-EE" dirty="0"/>
        </a:p>
      </dgm:t>
    </dgm:pt>
    <dgm:pt modelId="{C41FB396-1979-4F67-8F19-A9C7F026C2F9}" type="parTrans" cxnId="{1AD9C113-87EB-488F-8E36-D1464D8314BE}">
      <dgm:prSet/>
      <dgm:spPr/>
      <dgm:t>
        <a:bodyPr/>
        <a:lstStyle/>
        <a:p>
          <a:endParaRPr lang="et-EE"/>
        </a:p>
      </dgm:t>
    </dgm:pt>
    <dgm:pt modelId="{75324179-688A-427B-AA82-D1A6416060D7}" type="sibTrans" cxnId="{1AD9C113-87EB-488F-8E36-D1464D8314BE}">
      <dgm:prSet/>
      <dgm:spPr/>
      <dgm:t>
        <a:bodyPr/>
        <a:lstStyle/>
        <a:p>
          <a:endParaRPr lang="et-EE"/>
        </a:p>
      </dgm:t>
    </dgm:pt>
    <dgm:pt modelId="{59B061CD-5DC3-4555-9C50-3DC737BF9A39}">
      <dgm:prSet phldrT="[Text]"/>
      <dgm:spPr/>
      <dgm:t>
        <a:bodyPr/>
        <a:lstStyle/>
        <a:p>
          <a:r>
            <a:rPr lang="et-EE" dirty="0" smtClean="0"/>
            <a:t>Minimaalsed</a:t>
          </a:r>
        </a:p>
        <a:p>
          <a:r>
            <a:rPr lang="et-EE" dirty="0" smtClean="0"/>
            <a:t>tegevusnõuded</a:t>
          </a:r>
          <a:endParaRPr lang="et-EE" dirty="0"/>
        </a:p>
      </dgm:t>
    </dgm:pt>
    <dgm:pt modelId="{2368A7A7-5445-468C-B3E4-E597D5883578}" type="parTrans" cxnId="{01C4700E-C634-45ED-8733-7E62A967F205}">
      <dgm:prSet/>
      <dgm:spPr/>
      <dgm:t>
        <a:bodyPr/>
        <a:lstStyle/>
        <a:p>
          <a:endParaRPr lang="et-EE"/>
        </a:p>
      </dgm:t>
    </dgm:pt>
    <dgm:pt modelId="{676B2EB4-F44F-4AB5-BA40-BDC33BEE37C8}" type="sibTrans" cxnId="{01C4700E-C634-45ED-8733-7E62A967F205}">
      <dgm:prSet/>
      <dgm:spPr/>
      <dgm:t>
        <a:bodyPr/>
        <a:lstStyle/>
        <a:p>
          <a:endParaRPr lang="et-EE"/>
        </a:p>
      </dgm:t>
    </dgm:pt>
    <dgm:pt modelId="{8EFE061C-F6CE-407E-9A99-3F97EDDB3725}">
      <dgm:prSet phldrT="[Text]"/>
      <dgm:spPr/>
      <dgm:t>
        <a:bodyPr/>
        <a:lstStyle/>
        <a:p>
          <a:r>
            <a:rPr lang="et-EE" dirty="0" smtClean="0"/>
            <a:t>Vajalik registreering</a:t>
          </a:r>
          <a:endParaRPr lang="et-EE" dirty="0"/>
        </a:p>
      </dgm:t>
    </dgm:pt>
    <dgm:pt modelId="{70DB1AEC-0680-4F4C-B59F-DE3BADE321D2}" type="parTrans" cxnId="{BF374A75-754E-48A0-879F-D594DECE0141}">
      <dgm:prSet/>
      <dgm:spPr/>
      <dgm:t>
        <a:bodyPr/>
        <a:lstStyle/>
        <a:p>
          <a:endParaRPr lang="et-EE"/>
        </a:p>
      </dgm:t>
    </dgm:pt>
    <dgm:pt modelId="{0CAA30D9-4310-477A-A06C-95CBC8C675C1}" type="sibTrans" cxnId="{BF374A75-754E-48A0-879F-D594DECE0141}">
      <dgm:prSet/>
      <dgm:spPr/>
      <dgm:t>
        <a:bodyPr/>
        <a:lstStyle/>
        <a:p>
          <a:endParaRPr lang="et-EE"/>
        </a:p>
      </dgm:t>
    </dgm:pt>
    <dgm:pt modelId="{637B7FBE-1E6D-4F27-B19D-E06040FF40C6}" type="pres">
      <dgm:prSet presAssocID="{292863A4-C9AA-4E88-AABF-4CE9BB2A67E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t-EE"/>
        </a:p>
      </dgm:t>
    </dgm:pt>
    <dgm:pt modelId="{41E8055D-E153-4F7A-9B77-AC1AD890E69E}" type="pres">
      <dgm:prSet presAssocID="{B8E2F2CB-BCE4-4CB8-9944-CB173C3528E0}" presName="horFlow" presStyleCnt="0"/>
      <dgm:spPr/>
    </dgm:pt>
    <dgm:pt modelId="{E2B0ECDA-ECF5-4A2B-A6EB-B613648D1404}" type="pres">
      <dgm:prSet presAssocID="{B8E2F2CB-BCE4-4CB8-9944-CB173C3528E0}" presName="bigChev" presStyleLbl="node1" presStyleIdx="0" presStyleCnt="3"/>
      <dgm:spPr/>
      <dgm:t>
        <a:bodyPr/>
        <a:lstStyle/>
        <a:p>
          <a:endParaRPr lang="et-EE"/>
        </a:p>
      </dgm:t>
    </dgm:pt>
    <dgm:pt modelId="{FC3CEA51-B219-4504-A495-1CC0B761B147}" type="pres">
      <dgm:prSet presAssocID="{68BB878C-AAA5-4D19-826E-6CAF53630996}" presName="parTrans" presStyleCnt="0"/>
      <dgm:spPr/>
    </dgm:pt>
    <dgm:pt modelId="{51128128-83DC-466F-B893-FE66DED5443A}" type="pres">
      <dgm:prSet presAssocID="{E92BEE0C-94B9-4C17-8FC4-6DED012B573B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CE1D9DC-FC95-42DD-8053-CD18364D0D1D}" type="pres">
      <dgm:prSet presAssocID="{0E25EBC9-931D-4F13-B8B5-D8DA07565C4E}" presName="sibTrans" presStyleCnt="0"/>
      <dgm:spPr/>
    </dgm:pt>
    <dgm:pt modelId="{C20F11A8-4558-4B5C-A891-BC78ACAB0082}" type="pres">
      <dgm:prSet presAssocID="{55EEF776-69A6-4291-96FB-7FB3461027BD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6A649EB-3847-45B6-A65F-1FC9AE997A8E}" type="pres">
      <dgm:prSet presAssocID="{B8E2F2CB-BCE4-4CB8-9944-CB173C3528E0}" presName="vSp" presStyleCnt="0"/>
      <dgm:spPr/>
    </dgm:pt>
    <dgm:pt modelId="{E077D4C2-B52E-4ABA-97B9-0D3B7BABA46E}" type="pres">
      <dgm:prSet presAssocID="{F4E6007C-315B-4D23-A82D-9D7D915317C8}" presName="horFlow" presStyleCnt="0"/>
      <dgm:spPr/>
    </dgm:pt>
    <dgm:pt modelId="{0B654D38-0B7F-4089-96B1-0F4696FD53BC}" type="pres">
      <dgm:prSet presAssocID="{F4E6007C-315B-4D23-A82D-9D7D915317C8}" presName="bigChev" presStyleLbl="node1" presStyleIdx="1" presStyleCnt="3"/>
      <dgm:spPr/>
      <dgm:t>
        <a:bodyPr/>
        <a:lstStyle/>
        <a:p>
          <a:endParaRPr lang="et-EE"/>
        </a:p>
      </dgm:t>
    </dgm:pt>
    <dgm:pt modelId="{491152AC-76CD-4FE9-8460-F15806C1287F}" type="pres">
      <dgm:prSet presAssocID="{81706051-94D0-4A4A-81E9-39546E95CACB}" presName="parTrans" presStyleCnt="0"/>
      <dgm:spPr/>
    </dgm:pt>
    <dgm:pt modelId="{73EE234C-A5ED-405B-95C5-EDDC34439A03}" type="pres">
      <dgm:prSet presAssocID="{0043C871-1A51-4B9E-B3E5-A095102B48C3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8F26404-58D7-47F6-8B51-06EB1CB6AD0B}" type="pres">
      <dgm:prSet presAssocID="{6FB66BD3-49F1-4795-916F-9151DA320D6A}" presName="sibTrans" presStyleCnt="0"/>
      <dgm:spPr/>
    </dgm:pt>
    <dgm:pt modelId="{32C484D3-9614-43E7-9F31-C323095FF97B}" type="pres">
      <dgm:prSet presAssocID="{F1BBB6E3-E4EF-4650-BE36-D98316E5E6CE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171A437-E784-4E4B-8989-0BE08F5964C6}" type="pres">
      <dgm:prSet presAssocID="{F4E6007C-315B-4D23-A82D-9D7D915317C8}" presName="vSp" presStyleCnt="0"/>
      <dgm:spPr/>
    </dgm:pt>
    <dgm:pt modelId="{D39140AB-733A-4E1A-8D4A-49D9190BAC8D}" type="pres">
      <dgm:prSet presAssocID="{8E5F7387-26A4-4D99-A825-FF77727E23CE}" presName="horFlow" presStyleCnt="0"/>
      <dgm:spPr/>
    </dgm:pt>
    <dgm:pt modelId="{BCE794B9-5D64-412F-B078-49F49916767A}" type="pres">
      <dgm:prSet presAssocID="{8E5F7387-26A4-4D99-A825-FF77727E23CE}" presName="bigChev" presStyleLbl="node1" presStyleIdx="2" presStyleCnt="3"/>
      <dgm:spPr/>
      <dgm:t>
        <a:bodyPr/>
        <a:lstStyle/>
        <a:p>
          <a:endParaRPr lang="et-EE"/>
        </a:p>
      </dgm:t>
    </dgm:pt>
    <dgm:pt modelId="{8D2909D1-CDD4-4809-9DE4-FD55892B709A}" type="pres">
      <dgm:prSet presAssocID="{2368A7A7-5445-468C-B3E4-E597D5883578}" presName="parTrans" presStyleCnt="0"/>
      <dgm:spPr/>
    </dgm:pt>
    <dgm:pt modelId="{D158DA2E-CE91-403A-9F34-B19AD2DC4152}" type="pres">
      <dgm:prSet presAssocID="{59B061CD-5DC3-4555-9C50-3DC737BF9A39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3B194DD-AACB-4360-A165-299F3B7367C7}" type="pres">
      <dgm:prSet presAssocID="{676B2EB4-F44F-4AB5-BA40-BDC33BEE37C8}" presName="sibTrans" presStyleCnt="0"/>
      <dgm:spPr/>
    </dgm:pt>
    <dgm:pt modelId="{28AC9D10-2DF4-4234-BEB1-DF57EEEAD128}" type="pres">
      <dgm:prSet presAssocID="{8EFE061C-F6CE-407E-9A99-3F97EDDB3725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D9B9841B-D45C-4B7E-A143-F8B14261CA1B}" type="presOf" srcId="{F4E6007C-315B-4D23-A82D-9D7D915317C8}" destId="{0B654D38-0B7F-4089-96B1-0F4696FD53BC}" srcOrd="0" destOrd="0" presId="urn:microsoft.com/office/officeart/2005/8/layout/lProcess3"/>
    <dgm:cxn modelId="{51274E87-D068-4D20-9893-1F883CF39322}" srcId="{F4E6007C-315B-4D23-A82D-9D7D915317C8}" destId="{F1BBB6E3-E4EF-4650-BE36-D98316E5E6CE}" srcOrd="1" destOrd="0" parTransId="{C17551DC-08FD-468D-BECB-6D6C3F0F7CB6}" sibTransId="{43B572EB-05AF-4403-BFC2-616028F95C8E}"/>
    <dgm:cxn modelId="{19C0F6B2-8FD9-4BD2-864F-797BC350E0E7}" srcId="{B8E2F2CB-BCE4-4CB8-9944-CB173C3528E0}" destId="{55EEF776-69A6-4291-96FB-7FB3461027BD}" srcOrd="1" destOrd="0" parTransId="{BAFBD810-FDE3-46F0-ACEB-95E37DAAFB82}" sibTransId="{345AF66D-64A2-4422-84E2-8C2253EE107F}"/>
    <dgm:cxn modelId="{595D57B2-A833-4016-8B14-422F0563603E}" type="presOf" srcId="{59B061CD-5DC3-4555-9C50-3DC737BF9A39}" destId="{D158DA2E-CE91-403A-9F34-B19AD2DC4152}" srcOrd="0" destOrd="0" presId="urn:microsoft.com/office/officeart/2005/8/layout/lProcess3"/>
    <dgm:cxn modelId="{3AEE1EE7-C030-4744-B1ED-092ADA153FF6}" srcId="{292863A4-C9AA-4E88-AABF-4CE9BB2A67E9}" destId="{B8E2F2CB-BCE4-4CB8-9944-CB173C3528E0}" srcOrd="0" destOrd="0" parTransId="{D9B50369-3193-448F-AFCE-BF350F19510B}" sibTransId="{213AAEBB-DC84-49EC-B3C7-D0929D7FE3AF}"/>
    <dgm:cxn modelId="{BCBBDDF7-3E71-4564-A075-E1BB6D6FC31F}" type="presOf" srcId="{E92BEE0C-94B9-4C17-8FC4-6DED012B573B}" destId="{51128128-83DC-466F-B893-FE66DED5443A}" srcOrd="0" destOrd="0" presId="urn:microsoft.com/office/officeart/2005/8/layout/lProcess3"/>
    <dgm:cxn modelId="{F02645DE-DB77-4023-B2DD-DC935A568E40}" type="presOf" srcId="{55EEF776-69A6-4291-96FB-7FB3461027BD}" destId="{C20F11A8-4558-4B5C-A891-BC78ACAB0082}" srcOrd="0" destOrd="0" presId="urn:microsoft.com/office/officeart/2005/8/layout/lProcess3"/>
    <dgm:cxn modelId="{01C4700E-C634-45ED-8733-7E62A967F205}" srcId="{8E5F7387-26A4-4D99-A825-FF77727E23CE}" destId="{59B061CD-5DC3-4555-9C50-3DC737BF9A39}" srcOrd="0" destOrd="0" parTransId="{2368A7A7-5445-468C-B3E4-E597D5883578}" sibTransId="{676B2EB4-F44F-4AB5-BA40-BDC33BEE37C8}"/>
    <dgm:cxn modelId="{6B75ECF9-226F-4B95-8921-9DF461D8CE30}" srcId="{292863A4-C9AA-4E88-AABF-4CE9BB2A67E9}" destId="{F4E6007C-315B-4D23-A82D-9D7D915317C8}" srcOrd="1" destOrd="0" parTransId="{4365ACFE-FAA4-4DFD-B30A-C41ACAE1D31D}" sibTransId="{EB4D6ED3-7E83-471F-827F-A759D4309686}"/>
    <dgm:cxn modelId="{940CAC34-59E7-49DC-9C54-A907BBBE0AB6}" srcId="{B8E2F2CB-BCE4-4CB8-9944-CB173C3528E0}" destId="{E92BEE0C-94B9-4C17-8FC4-6DED012B573B}" srcOrd="0" destOrd="0" parTransId="{68BB878C-AAA5-4D19-826E-6CAF53630996}" sibTransId="{0E25EBC9-931D-4F13-B8B5-D8DA07565C4E}"/>
    <dgm:cxn modelId="{1AD9C113-87EB-488F-8E36-D1464D8314BE}" srcId="{292863A4-C9AA-4E88-AABF-4CE9BB2A67E9}" destId="{8E5F7387-26A4-4D99-A825-FF77727E23CE}" srcOrd="2" destOrd="0" parTransId="{C41FB396-1979-4F67-8F19-A9C7F026C2F9}" sibTransId="{75324179-688A-427B-AA82-D1A6416060D7}"/>
    <dgm:cxn modelId="{B576B23D-CCB7-48B8-AF1E-1C7A1E710DDF}" type="presOf" srcId="{B8E2F2CB-BCE4-4CB8-9944-CB173C3528E0}" destId="{E2B0ECDA-ECF5-4A2B-A6EB-B613648D1404}" srcOrd="0" destOrd="0" presId="urn:microsoft.com/office/officeart/2005/8/layout/lProcess3"/>
    <dgm:cxn modelId="{BF374A75-754E-48A0-879F-D594DECE0141}" srcId="{8E5F7387-26A4-4D99-A825-FF77727E23CE}" destId="{8EFE061C-F6CE-407E-9A99-3F97EDDB3725}" srcOrd="1" destOrd="0" parTransId="{70DB1AEC-0680-4F4C-B59F-DE3BADE321D2}" sibTransId="{0CAA30D9-4310-477A-A06C-95CBC8C675C1}"/>
    <dgm:cxn modelId="{8139685F-6505-445C-9DF6-87FB6ECC9453}" type="presOf" srcId="{8EFE061C-F6CE-407E-9A99-3F97EDDB3725}" destId="{28AC9D10-2DF4-4234-BEB1-DF57EEEAD128}" srcOrd="0" destOrd="0" presId="urn:microsoft.com/office/officeart/2005/8/layout/lProcess3"/>
    <dgm:cxn modelId="{15AD4485-C91D-4C90-AB83-7F98E3B05588}" type="presOf" srcId="{8E5F7387-26A4-4D99-A825-FF77727E23CE}" destId="{BCE794B9-5D64-412F-B078-49F49916767A}" srcOrd="0" destOrd="0" presId="urn:microsoft.com/office/officeart/2005/8/layout/lProcess3"/>
    <dgm:cxn modelId="{608D5FD7-5267-4D2C-8B4C-B3F354E6B2F3}" type="presOf" srcId="{0043C871-1A51-4B9E-B3E5-A095102B48C3}" destId="{73EE234C-A5ED-405B-95C5-EDDC34439A03}" srcOrd="0" destOrd="0" presId="urn:microsoft.com/office/officeart/2005/8/layout/lProcess3"/>
    <dgm:cxn modelId="{D425729E-5BE5-44D5-971A-7BD6465455A3}" type="presOf" srcId="{292863A4-C9AA-4E88-AABF-4CE9BB2A67E9}" destId="{637B7FBE-1E6D-4F27-B19D-E06040FF40C6}" srcOrd="0" destOrd="0" presId="urn:microsoft.com/office/officeart/2005/8/layout/lProcess3"/>
    <dgm:cxn modelId="{08922F96-7C99-4764-8734-98E57DF853EA}" srcId="{F4E6007C-315B-4D23-A82D-9D7D915317C8}" destId="{0043C871-1A51-4B9E-B3E5-A095102B48C3}" srcOrd="0" destOrd="0" parTransId="{81706051-94D0-4A4A-81E9-39546E95CACB}" sibTransId="{6FB66BD3-49F1-4795-916F-9151DA320D6A}"/>
    <dgm:cxn modelId="{1C9375F3-E64D-42F2-AEA5-B4B35B6AF7F5}" type="presOf" srcId="{F1BBB6E3-E4EF-4650-BE36-D98316E5E6CE}" destId="{32C484D3-9614-43E7-9F31-C323095FF97B}" srcOrd="0" destOrd="0" presId="urn:microsoft.com/office/officeart/2005/8/layout/lProcess3"/>
    <dgm:cxn modelId="{3557A52C-5B26-48A6-9DB8-516FBCCA9407}" type="presParOf" srcId="{637B7FBE-1E6D-4F27-B19D-E06040FF40C6}" destId="{41E8055D-E153-4F7A-9B77-AC1AD890E69E}" srcOrd="0" destOrd="0" presId="urn:microsoft.com/office/officeart/2005/8/layout/lProcess3"/>
    <dgm:cxn modelId="{AC00DA8C-072D-4909-BED2-CFFF97D08496}" type="presParOf" srcId="{41E8055D-E153-4F7A-9B77-AC1AD890E69E}" destId="{E2B0ECDA-ECF5-4A2B-A6EB-B613648D1404}" srcOrd="0" destOrd="0" presId="urn:microsoft.com/office/officeart/2005/8/layout/lProcess3"/>
    <dgm:cxn modelId="{4C4F7A80-14AE-4579-8DE4-81C79D7D00BD}" type="presParOf" srcId="{41E8055D-E153-4F7A-9B77-AC1AD890E69E}" destId="{FC3CEA51-B219-4504-A495-1CC0B761B147}" srcOrd="1" destOrd="0" presId="urn:microsoft.com/office/officeart/2005/8/layout/lProcess3"/>
    <dgm:cxn modelId="{B320FA10-3ECB-4514-8EC8-1B460BF3E0F9}" type="presParOf" srcId="{41E8055D-E153-4F7A-9B77-AC1AD890E69E}" destId="{51128128-83DC-466F-B893-FE66DED5443A}" srcOrd="2" destOrd="0" presId="urn:microsoft.com/office/officeart/2005/8/layout/lProcess3"/>
    <dgm:cxn modelId="{669893AF-17A1-46E1-B757-BCDA02E73FC6}" type="presParOf" srcId="{41E8055D-E153-4F7A-9B77-AC1AD890E69E}" destId="{ECE1D9DC-FC95-42DD-8053-CD18364D0D1D}" srcOrd="3" destOrd="0" presId="urn:microsoft.com/office/officeart/2005/8/layout/lProcess3"/>
    <dgm:cxn modelId="{F1E4B266-A69D-4012-84AF-C76D7ECDC09D}" type="presParOf" srcId="{41E8055D-E153-4F7A-9B77-AC1AD890E69E}" destId="{C20F11A8-4558-4B5C-A891-BC78ACAB0082}" srcOrd="4" destOrd="0" presId="urn:microsoft.com/office/officeart/2005/8/layout/lProcess3"/>
    <dgm:cxn modelId="{0968BAE2-0039-409F-ACD6-91E590E08FB7}" type="presParOf" srcId="{637B7FBE-1E6D-4F27-B19D-E06040FF40C6}" destId="{26A649EB-3847-45B6-A65F-1FC9AE997A8E}" srcOrd="1" destOrd="0" presId="urn:microsoft.com/office/officeart/2005/8/layout/lProcess3"/>
    <dgm:cxn modelId="{BB102125-EACD-40E5-ADF7-3971614332F9}" type="presParOf" srcId="{637B7FBE-1E6D-4F27-B19D-E06040FF40C6}" destId="{E077D4C2-B52E-4ABA-97B9-0D3B7BABA46E}" srcOrd="2" destOrd="0" presId="urn:microsoft.com/office/officeart/2005/8/layout/lProcess3"/>
    <dgm:cxn modelId="{72727BF9-9738-42FA-BB72-42994D3437EE}" type="presParOf" srcId="{E077D4C2-B52E-4ABA-97B9-0D3B7BABA46E}" destId="{0B654D38-0B7F-4089-96B1-0F4696FD53BC}" srcOrd="0" destOrd="0" presId="urn:microsoft.com/office/officeart/2005/8/layout/lProcess3"/>
    <dgm:cxn modelId="{BA5C58D6-9A82-4E28-9AA3-08A751D41F39}" type="presParOf" srcId="{E077D4C2-B52E-4ABA-97B9-0D3B7BABA46E}" destId="{491152AC-76CD-4FE9-8460-F15806C1287F}" srcOrd="1" destOrd="0" presId="urn:microsoft.com/office/officeart/2005/8/layout/lProcess3"/>
    <dgm:cxn modelId="{7013C20E-C13E-47CC-8E54-9C5E8F5E0599}" type="presParOf" srcId="{E077D4C2-B52E-4ABA-97B9-0D3B7BABA46E}" destId="{73EE234C-A5ED-405B-95C5-EDDC34439A03}" srcOrd="2" destOrd="0" presId="urn:microsoft.com/office/officeart/2005/8/layout/lProcess3"/>
    <dgm:cxn modelId="{346441B3-A228-492C-B36F-AF0C31F2F451}" type="presParOf" srcId="{E077D4C2-B52E-4ABA-97B9-0D3B7BABA46E}" destId="{28F26404-58D7-47F6-8B51-06EB1CB6AD0B}" srcOrd="3" destOrd="0" presId="urn:microsoft.com/office/officeart/2005/8/layout/lProcess3"/>
    <dgm:cxn modelId="{E5756CC8-5314-42EA-9BA7-04A95F3E0D83}" type="presParOf" srcId="{E077D4C2-B52E-4ABA-97B9-0D3B7BABA46E}" destId="{32C484D3-9614-43E7-9F31-C323095FF97B}" srcOrd="4" destOrd="0" presId="urn:microsoft.com/office/officeart/2005/8/layout/lProcess3"/>
    <dgm:cxn modelId="{E51F7406-9206-4A83-A4E2-4A30D1679444}" type="presParOf" srcId="{637B7FBE-1E6D-4F27-B19D-E06040FF40C6}" destId="{8171A437-E784-4E4B-8989-0BE08F5964C6}" srcOrd="3" destOrd="0" presId="urn:microsoft.com/office/officeart/2005/8/layout/lProcess3"/>
    <dgm:cxn modelId="{9BF7E2A5-59B8-499C-B3A1-9878C3037CBA}" type="presParOf" srcId="{637B7FBE-1E6D-4F27-B19D-E06040FF40C6}" destId="{D39140AB-733A-4E1A-8D4A-49D9190BAC8D}" srcOrd="4" destOrd="0" presId="urn:microsoft.com/office/officeart/2005/8/layout/lProcess3"/>
    <dgm:cxn modelId="{81640527-251C-448E-935F-82EE55979614}" type="presParOf" srcId="{D39140AB-733A-4E1A-8D4A-49D9190BAC8D}" destId="{BCE794B9-5D64-412F-B078-49F49916767A}" srcOrd="0" destOrd="0" presId="urn:microsoft.com/office/officeart/2005/8/layout/lProcess3"/>
    <dgm:cxn modelId="{B640EBE0-D0EA-40B4-9429-1858C30436B5}" type="presParOf" srcId="{D39140AB-733A-4E1A-8D4A-49D9190BAC8D}" destId="{8D2909D1-CDD4-4809-9DE4-FD55892B709A}" srcOrd="1" destOrd="0" presId="urn:microsoft.com/office/officeart/2005/8/layout/lProcess3"/>
    <dgm:cxn modelId="{EF7002E9-F2AC-4CA1-B6C8-22998C9676A4}" type="presParOf" srcId="{D39140AB-733A-4E1A-8D4A-49D9190BAC8D}" destId="{D158DA2E-CE91-403A-9F34-B19AD2DC4152}" srcOrd="2" destOrd="0" presId="urn:microsoft.com/office/officeart/2005/8/layout/lProcess3"/>
    <dgm:cxn modelId="{CFEB87C0-5D0C-4AD5-BBF7-1498490B8B90}" type="presParOf" srcId="{D39140AB-733A-4E1A-8D4A-49D9190BAC8D}" destId="{D3B194DD-AACB-4360-A165-299F3B7367C7}" srcOrd="3" destOrd="0" presId="urn:microsoft.com/office/officeart/2005/8/layout/lProcess3"/>
    <dgm:cxn modelId="{D8370C09-B5A6-4A3C-B9CD-FF589964ADA7}" type="presParOf" srcId="{D39140AB-733A-4E1A-8D4A-49D9190BAC8D}" destId="{28AC9D10-2DF4-4234-BEB1-DF57EEEAD12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754485-6199-4251-ABA2-6404DFAA1EE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A0743069-D216-4029-A433-00DAE31F44B1}">
      <dgm:prSet phldrT="[Text]" custT="1"/>
      <dgm:spPr/>
      <dgm:t>
        <a:bodyPr/>
        <a:lstStyle/>
        <a:p>
          <a:r>
            <a:rPr lang="et-EE" sz="2200" dirty="0" smtClean="0"/>
            <a:t>Pensionifondid (</a:t>
          </a:r>
          <a:r>
            <a:rPr lang="et-EE" sz="2200" u="sng" dirty="0" smtClean="0"/>
            <a:t>lepingulised fondid</a:t>
          </a:r>
          <a:r>
            <a:rPr lang="et-EE" sz="2200" dirty="0" smtClean="0"/>
            <a:t>)</a:t>
          </a:r>
          <a:endParaRPr lang="et-EE" sz="2200" dirty="0"/>
        </a:p>
      </dgm:t>
    </dgm:pt>
    <dgm:pt modelId="{770C8C56-36BB-4C6C-8ACC-8561FCB19B64}" type="parTrans" cxnId="{6C51872F-D37A-4492-8E60-7FB9D6AA66A5}">
      <dgm:prSet/>
      <dgm:spPr/>
      <dgm:t>
        <a:bodyPr/>
        <a:lstStyle/>
        <a:p>
          <a:endParaRPr lang="et-EE"/>
        </a:p>
      </dgm:t>
    </dgm:pt>
    <dgm:pt modelId="{E3737019-867C-4B1B-8DF0-E7C65D5A5A2E}" type="sibTrans" cxnId="{6C51872F-D37A-4492-8E60-7FB9D6AA66A5}">
      <dgm:prSet/>
      <dgm:spPr/>
      <dgm:t>
        <a:bodyPr/>
        <a:lstStyle/>
        <a:p>
          <a:endParaRPr lang="et-EE"/>
        </a:p>
      </dgm:t>
    </dgm:pt>
    <dgm:pt modelId="{162C3E8C-CDC2-4960-BCEE-0F585A633C8A}">
      <dgm:prSet phldrT="[Text]" custT="1"/>
      <dgm:spPr/>
      <dgm:t>
        <a:bodyPr/>
        <a:lstStyle/>
        <a:p>
          <a:r>
            <a:rPr lang="et-EE" sz="1800" dirty="0" smtClean="0"/>
            <a:t>Vabatahtlikud pensionifondid</a:t>
          </a:r>
          <a:endParaRPr lang="et-EE" sz="1800" dirty="0"/>
        </a:p>
      </dgm:t>
    </dgm:pt>
    <dgm:pt modelId="{073A365B-AD2C-4320-8F4A-1339AF905186}" type="parTrans" cxnId="{67ACA30E-1132-4CCF-9725-3B5C60163E30}">
      <dgm:prSet/>
      <dgm:spPr/>
      <dgm:t>
        <a:bodyPr/>
        <a:lstStyle/>
        <a:p>
          <a:endParaRPr lang="et-EE"/>
        </a:p>
      </dgm:t>
    </dgm:pt>
    <dgm:pt modelId="{7FD1C8C0-2389-45D0-A3CB-6A3D0603BFA3}" type="sibTrans" cxnId="{67ACA30E-1132-4CCF-9725-3B5C60163E30}">
      <dgm:prSet/>
      <dgm:spPr/>
      <dgm:t>
        <a:bodyPr/>
        <a:lstStyle/>
        <a:p>
          <a:endParaRPr lang="et-EE"/>
        </a:p>
      </dgm:t>
    </dgm:pt>
    <dgm:pt modelId="{B113E74D-0FC0-463D-B0BA-D9550EE3976F}">
      <dgm:prSet phldrT="[Text]" custT="1"/>
      <dgm:spPr/>
      <dgm:t>
        <a:bodyPr/>
        <a:lstStyle/>
        <a:p>
          <a:r>
            <a:rPr lang="et-EE" sz="1800" dirty="0" smtClean="0"/>
            <a:t>Tavaline vabatahtlik pensionifond (10)</a:t>
          </a:r>
          <a:endParaRPr lang="et-EE" sz="1800" dirty="0"/>
        </a:p>
      </dgm:t>
    </dgm:pt>
    <dgm:pt modelId="{1F2115C9-5B7A-4883-83F7-534E0B9D5B5A}" type="parTrans" cxnId="{E75BBBEB-AF41-4735-B00B-8419B504B240}">
      <dgm:prSet/>
      <dgm:spPr/>
      <dgm:t>
        <a:bodyPr/>
        <a:lstStyle/>
        <a:p>
          <a:endParaRPr lang="et-EE"/>
        </a:p>
      </dgm:t>
    </dgm:pt>
    <dgm:pt modelId="{0F4EE343-0B9D-4842-8F32-ADD5B4EDB908}" type="sibTrans" cxnId="{E75BBBEB-AF41-4735-B00B-8419B504B240}">
      <dgm:prSet/>
      <dgm:spPr/>
      <dgm:t>
        <a:bodyPr/>
        <a:lstStyle/>
        <a:p>
          <a:endParaRPr lang="et-EE"/>
        </a:p>
      </dgm:t>
    </dgm:pt>
    <dgm:pt modelId="{0AE2E9C4-E89E-4872-9A63-3059B446D2A0}">
      <dgm:prSet phldrT="[Text]" custT="1"/>
      <dgm:spPr/>
      <dgm:t>
        <a:bodyPr/>
        <a:lstStyle/>
        <a:p>
          <a:r>
            <a:rPr lang="et-EE" sz="1800" dirty="0" smtClean="0"/>
            <a:t>Tööandja pensionifond (0)</a:t>
          </a:r>
          <a:endParaRPr lang="et-EE" sz="1800" dirty="0"/>
        </a:p>
      </dgm:t>
    </dgm:pt>
    <dgm:pt modelId="{83ECBC68-D345-4A5F-BA77-C794EEE5F701}" type="parTrans" cxnId="{3BEA4086-FF94-4E47-86C7-CB285DFCC570}">
      <dgm:prSet/>
      <dgm:spPr/>
      <dgm:t>
        <a:bodyPr/>
        <a:lstStyle/>
        <a:p>
          <a:endParaRPr lang="et-EE"/>
        </a:p>
      </dgm:t>
    </dgm:pt>
    <dgm:pt modelId="{601BA4B3-F710-4B70-BBBE-BB8C3EA1BA60}" type="sibTrans" cxnId="{3BEA4086-FF94-4E47-86C7-CB285DFCC570}">
      <dgm:prSet/>
      <dgm:spPr/>
      <dgm:t>
        <a:bodyPr/>
        <a:lstStyle/>
        <a:p>
          <a:endParaRPr lang="et-EE"/>
        </a:p>
      </dgm:t>
    </dgm:pt>
    <dgm:pt modelId="{9D7AFAC4-4064-47E2-BE9B-B3AFD39A3686}">
      <dgm:prSet phldrT="[Text]" custT="1"/>
      <dgm:spPr/>
      <dgm:t>
        <a:bodyPr/>
        <a:lstStyle/>
        <a:p>
          <a:r>
            <a:rPr lang="et-EE" sz="1800" dirty="0" smtClean="0"/>
            <a:t>Kohustuslikud pensionifondid (20)</a:t>
          </a:r>
          <a:endParaRPr lang="et-EE" sz="1800" dirty="0"/>
        </a:p>
      </dgm:t>
    </dgm:pt>
    <dgm:pt modelId="{E211F702-4627-46A5-8C76-3FC7CBB3A94B}" type="parTrans" cxnId="{4BF916E1-42A0-4812-BBFD-0BFDB60F84BA}">
      <dgm:prSet/>
      <dgm:spPr/>
      <dgm:t>
        <a:bodyPr/>
        <a:lstStyle/>
        <a:p>
          <a:endParaRPr lang="et-EE"/>
        </a:p>
      </dgm:t>
    </dgm:pt>
    <dgm:pt modelId="{A33173FE-17A1-45F4-BAB1-260887720ACF}" type="sibTrans" cxnId="{4BF916E1-42A0-4812-BBFD-0BFDB60F84BA}">
      <dgm:prSet/>
      <dgm:spPr/>
      <dgm:t>
        <a:bodyPr/>
        <a:lstStyle/>
        <a:p>
          <a:endParaRPr lang="et-EE"/>
        </a:p>
      </dgm:t>
    </dgm:pt>
    <dgm:pt modelId="{E6ECC01F-9CD2-4652-A999-0C65CEBD9F4B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t-EE" sz="1600" dirty="0" smtClean="0"/>
            <a:t>Garanteeritud tootlusega, määratud  väljamaksetega ja kindlustusriske katvad tööandja pensionifondid (</a:t>
          </a:r>
          <a:r>
            <a:rPr lang="et-EE" sz="1600" u="sng" dirty="0" smtClean="0"/>
            <a:t>aktsiaselts</a:t>
          </a:r>
          <a:r>
            <a:rPr lang="et-EE" sz="1600" dirty="0" smtClean="0"/>
            <a:t>)</a:t>
          </a:r>
        </a:p>
        <a:p>
          <a:r>
            <a:rPr lang="et-EE" sz="1600" dirty="0" smtClean="0"/>
            <a:t>(0)</a:t>
          </a:r>
          <a:endParaRPr lang="et-EE" sz="1600" dirty="0"/>
        </a:p>
      </dgm:t>
    </dgm:pt>
    <dgm:pt modelId="{9E790ECB-D2D3-443C-9172-65081D19D706}" type="parTrans" cxnId="{97D3DBE7-FDFC-4C14-AAB5-5A5D7D74A12C}">
      <dgm:prSet/>
      <dgm:spPr/>
      <dgm:t>
        <a:bodyPr/>
        <a:lstStyle/>
        <a:p>
          <a:endParaRPr lang="et-EE"/>
        </a:p>
      </dgm:t>
    </dgm:pt>
    <dgm:pt modelId="{D4C21E92-28D6-4007-8F23-58D27A1B2FA0}" type="sibTrans" cxnId="{97D3DBE7-FDFC-4C14-AAB5-5A5D7D74A12C}">
      <dgm:prSet/>
      <dgm:spPr/>
      <dgm:t>
        <a:bodyPr/>
        <a:lstStyle/>
        <a:p>
          <a:endParaRPr lang="et-EE"/>
        </a:p>
      </dgm:t>
    </dgm:pt>
    <dgm:pt modelId="{68BA11E7-7C65-426E-A6C7-C9EAD3146DFB}" type="pres">
      <dgm:prSet presAssocID="{71754485-6199-4251-ABA2-6404DFAA1EE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t-EE"/>
        </a:p>
      </dgm:t>
    </dgm:pt>
    <dgm:pt modelId="{2C7C7CA2-91B2-4FD2-AFB7-3AA013D9815C}" type="pres">
      <dgm:prSet presAssocID="{A0743069-D216-4029-A433-00DAE31F44B1}" presName="vertOne" presStyleCnt="0"/>
      <dgm:spPr/>
    </dgm:pt>
    <dgm:pt modelId="{E905B677-D651-44F9-BE07-D93BD49FB1AA}" type="pres">
      <dgm:prSet presAssocID="{A0743069-D216-4029-A433-00DAE31F44B1}" presName="txOne" presStyleLbl="node0" presStyleIdx="0" presStyleCnt="2" custScaleX="105571" custScaleY="41484" custLinFactY="-40320" custLinFactNeighborX="-10950" custLinFactNeighborY="-100000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033B5B7C-EB6A-4125-8242-981F0B30B8A9}" type="pres">
      <dgm:prSet presAssocID="{A0743069-D216-4029-A433-00DAE31F44B1}" presName="parTransOne" presStyleCnt="0"/>
      <dgm:spPr/>
    </dgm:pt>
    <dgm:pt modelId="{24F0C539-F197-4A4A-8246-779FC9030816}" type="pres">
      <dgm:prSet presAssocID="{A0743069-D216-4029-A433-00DAE31F44B1}" presName="horzOne" presStyleCnt="0"/>
      <dgm:spPr/>
    </dgm:pt>
    <dgm:pt modelId="{0E9E7810-DC63-47ED-8960-317574D12D50}" type="pres">
      <dgm:prSet presAssocID="{162C3E8C-CDC2-4960-BCEE-0F585A633C8A}" presName="vertTwo" presStyleCnt="0"/>
      <dgm:spPr/>
    </dgm:pt>
    <dgm:pt modelId="{2AE7E22E-592B-46F7-8C3B-2091C3064A61}" type="pres">
      <dgm:prSet presAssocID="{162C3E8C-CDC2-4960-BCEE-0F585A633C8A}" presName="txTwo" presStyleLbl="node2" presStyleIdx="0" presStyleCnt="2" custScaleX="113772" custScaleY="34654" custLinFactNeighborX="63655" custLinFactNeighborY="-56595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9DE656C3-C882-47AA-B984-513FCD50B5A7}" type="pres">
      <dgm:prSet presAssocID="{162C3E8C-CDC2-4960-BCEE-0F585A633C8A}" presName="parTransTwo" presStyleCnt="0"/>
      <dgm:spPr/>
    </dgm:pt>
    <dgm:pt modelId="{40E529B8-4684-438D-B2CD-C3AD8369EB6A}" type="pres">
      <dgm:prSet presAssocID="{162C3E8C-CDC2-4960-BCEE-0F585A633C8A}" presName="horzTwo" presStyleCnt="0"/>
      <dgm:spPr/>
    </dgm:pt>
    <dgm:pt modelId="{2A696637-BE7A-49BE-B407-AA1A8E480EBE}" type="pres">
      <dgm:prSet presAssocID="{B113E74D-0FC0-463D-B0BA-D9550EE3976F}" presName="vertThree" presStyleCnt="0"/>
      <dgm:spPr/>
    </dgm:pt>
    <dgm:pt modelId="{63375E7B-F8DF-4183-9523-6F9E673A1EA3}" type="pres">
      <dgm:prSet presAssocID="{B113E74D-0FC0-463D-B0BA-D9550EE3976F}" presName="txThree" presStyleLbl="node3" presStyleIdx="0" presStyleCnt="2" custScaleX="81285" custScaleY="55465" custLinFactNeighborX="98327" custLinFactNeighborY="-16688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2FA856BA-7F2E-49DC-B675-3BCBAD1B3E59}" type="pres">
      <dgm:prSet presAssocID="{B113E74D-0FC0-463D-B0BA-D9550EE3976F}" presName="horzThree" presStyleCnt="0"/>
      <dgm:spPr/>
    </dgm:pt>
    <dgm:pt modelId="{DA3D34D1-2F4A-4FA6-B1F7-7B4C2F1FD03A}" type="pres">
      <dgm:prSet presAssocID="{0F4EE343-0B9D-4842-8F32-ADD5B4EDB908}" presName="sibSpaceThree" presStyleCnt="0"/>
      <dgm:spPr/>
    </dgm:pt>
    <dgm:pt modelId="{60056FCE-CD6A-4F11-981D-EE786A8D2066}" type="pres">
      <dgm:prSet presAssocID="{0AE2E9C4-E89E-4872-9A63-3059B446D2A0}" presName="vertThree" presStyleCnt="0"/>
      <dgm:spPr/>
    </dgm:pt>
    <dgm:pt modelId="{CE6343B5-FFD9-45BD-AF21-A04E596C59D6}" type="pres">
      <dgm:prSet presAssocID="{0AE2E9C4-E89E-4872-9A63-3059B446D2A0}" presName="txThree" presStyleLbl="node3" presStyleIdx="1" presStyleCnt="2" custScaleX="80530" custScaleY="41592" custLinFactNeighborX="99647" custLinFactNeighborY="-16688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94730619-624D-4A4E-B995-4A0884E0CE38}" type="pres">
      <dgm:prSet presAssocID="{0AE2E9C4-E89E-4872-9A63-3059B446D2A0}" presName="horzThree" presStyleCnt="0"/>
      <dgm:spPr/>
    </dgm:pt>
    <dgm:pt modelId="{6115CC2D-23EE-40F2-A1BE-60BC8CC1626F}" type="pres">
      <dgm:prSet presAssocID="{7FD1C8C0-2389-45D0-A3CB-6A3D0603BFA3}" presName="sibSpaceTwo" presStyleCnt="0"/>
      <dgm:spPr/>
    </dgm:pt>
    <dgm:pt modelId="{7FC7DFCC-00E6-4C17-8DD6-4EBF88CD65FB}" type="pres">
      <dgm:prSet presAssocID="{9D7AFAC4-4064-47E2-BE9B-B3AFD39A3686}" presName="vertTwo" presStyleCnt="0"/>
      <dgm:spPr/>
    </dgm:pt>
    <dgm:pt modelId="{2917D3E2-99BF-45CF-8D4B-86C83659312C}" type="pres">
      <dgm:prSet presAssocID="{9D7AFAC4-4064-47E2-BE9B-B3AFD39A3686}" presName="txTwo" presStyleLbl="node2" presStyleIdx="1" presStyleCnt="2" custScaleX="98000" custScaleY="35259" custLinFactX="-100000" custLinFactNeighborX="-101945" custLinFactNeighborY="-7480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625FAB57-EC0D-4BE8-B319-C60C79A7A815}" type="pres">
      <dgm:prSet presAssocID="{9D7AFAC4-4064-47E2-BE9B-B3AFD39A3686}" presName="horzTwo" presStyleCnt="0"/>
      <dgm:spPr/>
    </dgm:pt>
    <dgm:pt modelId="{3633FAD2-6B81-4E98-96BC-EB2852A94B87}" type="pres">
      <dgm:prSet presAssocID="{E3737019-867C-4B1B-8DF0-E7C65D5A5A2E}" presName="sibSpaceOne" presStyleCnt="0"/>
      <dgm:spPr/>
    </dgm:pt>
    <dgm:pt modelId="{F61629B0-0E28-4390-86FB-2FBEDAC0201E}" type="pres">
      <dgm:prSet presAssocID="{E6ECC01F-9CD2-4652-A999-0C65CEBD9F4B}" presName="vertOne" presStyleCnt="0"/>
      <dgm:spPr/>
    </dgm:pt>
    <dgm:pt modelId="{DC0C6562-8447-4272-8645-A2860F9C307B}" type="pres">
      <dgm:prSet presAssocID="{E6ECC01F-9CD2-4652-A999-0C65CEBD9F4B}" presName="txOne" presStyleLbl="node0" presStyleIdx="1" presStyleCnt="2" custScaleX="132065" custScaleY="67552" custLinFactNeighborX="-4766" custLinFactNeighborY="5667">
        <dgm:presLayoutVars>
          <dgm:chPref val="3"/>
        </dgm:presLayoutVars>
      </dgm:prSet>
      <dgm:spPr/>
      <dgm:t>
        <a:bodyPr/>
        <a:lstStyle/>
        <a:p>
          <a:endParaRPr lang="et-EE"/>
        </a:p>
      </dgm:t>
    </dgm:pt>
    <dgm:pt modelId="{6C421271-A7D8-4CF6-8342-BE540E566A12}" type="pres">
      <dgm:prSet presAssocID="{E6ECC01F-9CD2-4652-A999-0C65CEBD9F4B}" presName="horzOne" presStyleCnt="0"/>
      <dgm:spPr/>
    </dgm:pt>
  </dgm:ptLst>
  <dgm:cxnLst>
    <dgm:cxn modelId="{FE06D26F-CE2B-4A3B-B821-C37B433C1FA9}" type="presOf" srcId="{B113E74D-0FC0-463D-B0BA-D9550EE3976F}" destId="{63375E7B-F8DF-4183-9523-6F9E673A1EA3}" srcOrd="0" destOrd="0" presId="urn:microsoft.com/office/officeart/2005/8/layout/hierarchy4"/>
    <dgm:cxn modelId="{E75BBBEB-AF41-4735-B00B-8419B504B240}" srcId="{162C3E8C-CDC2-4960-BCEE-0F585A633C8A}" destId="{B113E74D-0FC0-463D-B0BA-D9550EE3976F}" srcOrd="0" destOrd="0" parTransId="{1F2115C9-5B7A-4883-83F7-534E0B9D5B5A}" sibTransId="{0F4EE343-0B9D-4842-8F32-ADD5B4EDB908}"/>
    <dgm:cxn modelId="{6C51872F-D37A-4492-8E60-7FB9D6AA66A5}" srcId="{71754485-6199-4251-ABA2-6404DFAA1EE1}" destId="{A0743069-D216-4029-A433-00DAE31F44B1}" srcOrd="0" destOrd="0" parTransId="{770C8C56-36BB-4C6C-8ACC-8561FCB19B64}" sibTransId="{E3737019-867C-4B1B-8DF0-E7C65D5A5A2E}"/>
    <dgm:cxn modelId="{F0762BD6-49C6-491D-8924-BB6DA8CAE3CF}" type="presOf" srcId="{9D7AFAC4-4064-47E2-BE9B-B3AFD39A3686}" destId="{2917D3E2-99BF-45CF-8D4B-86C83659312C}" srcOrd="0" destOrd="0" presId="urn:microsoft.com/office/officeart/2005/8/layout/hierarchy4"/>
    <dgm:cxn modelId="{AFBA503C-8773-459E-9123-4C4B499F24DB}" type="presOf" srcId="{71754485-6199-4251-ABA2-6404DFAA1EE1}" destId="{68BA11E7-7C65-426E-A6C7-C9EAD3146DFB}" srcOrd="0" destOrd="0" presId="urn:microsoft.com/office/officeart/2005/8/layout/hierarchy4"/>
    <dgm:cxn modelId="{4BF916E1-42A0-4812-BBFD-0BFDB60F84BA}" srcId="{A0743069-D216-4029-A433-00DAE31F44B1}" destId="{9D7AFAC4-4064-47E2-BE9B-B3AFD39A3686}" srcOrd="1" destOrd="0" parTransId="{E211F702-4627-46A5-8C76-3FC7CBB3A94B}" sibTransId="{A33173FE-17A1-45F4-BAB1-260887720ACF}"/>
    <dgm:cxn modelId="{14CF6722-BBE8-4ACF-855D-FCD523DC5A6F}" type="presOf" srcId="{0AE2E9C4-E89E-4872-9A63-3059B446D2A0}" destId="{CE6343B5-FFD9-45BD-AF21-A04E596C59D6}" srcOrd="0" destOrd="0" presId="urn:microsoft.com/office/officeart/2005/8/layout/hierarchy4"/>
    <dgm:cxn modelId="{67ACA30E-1132-4CCF-9725-3B5C60163E30}" srcId="{A0743069-D216-4029-A433-00DAE31F44B1}" destId="{162C3E8C-CDC2-4960-BCEE-0F585A633C8A}" srcOrd="0" destOrd="0" parTransId="{073A365B-AD2C-4320-8F4A-1339AF905186}" sibTransId="{7FD1C8C0-2389-45D0-A3CB-6A3D0603BFA3}"/>
    <dgm:cxn modelId="{5CF659AE-5182-4421-912E-C0AB2D4FF9BF}" type="presOf" srcId="{E6ECC01F-9CD2-4652-A999-0C65CEBD9F4B}" destId="{DC0C6562-8447-4272-8645-A2860F9C307B}" srcOrd="0" destOrd="0" presId="urn:microsoft.com/office/officeart/2005/8/layout/hierarchy4"/>
    <dgm:cxn modelId="{97D3DBE7-FDFC-4C14-AAB5-5A5D7D74A12C}" srcId="{71754485-6199-4251-ABA2-6404DFAA1EE1}" destId="{E6ECC01F-9CD2-4652-A999-0C65CEBD9F4B}" srcOrd="1" destOrd="0" parTransId="{9E790ECB-D2D3-443C-9172-65081D19D706}" sibTransId="{D4C21E92-28D6-4007-8F23-58D27A1B2FA0}"/>
    <dgm:cxn modelId="{498CEB91-1A6F-4605-91C3-52B017D57DDB}" type="presOf" srcId="{A0743069-D216-4029-A433-00DAE31F44B1}" destId="{E905B677-D651-44F9-BE07-D93BD49FB1AA}" srcOrd="0" destOrd="0" presId="urn:microsoft.com/office/officeart/2005/8/layout/hierarchy4"/>
    <dgm:cxn modelId="{3BEA4086-FF94-4E47-86C7-CB285DFCC570}" srcId="{162C3E8C-CDC2-4960-BCEE-0F585A633C8A}" destId="{0AE2E9C4-E89E-4872-9A63-3059B446D2A0}" srcOrd="1" destOrd="0" parTransId="{83ECBC68-D345-4A5F-BA77-C794EEE5F701}" sibTransId="{601BA4B3-F710-4B70-BBBE-BB8C3EA1BA60}"/>
    <dgm:cxn modelId="{B46D354D-9ABF-45D4-8CAF-5B0BFCAACF23}" type="presOf" srcId="{162C3E8C-CDC2-4960-BCEE-0F585A633C8A}" destId="{2AE7E22E-592B-46F7-8C3B-2091C3064A61}" srcOrd="0" destOrd="0" presId="urn:microsoft.com/office/officeart/2005/8/layout/hierarchy4"/>
    <dgm:cxn modelId="{98E689D0-F367-422C-81CB-607D6CC49253}" type="presParOf" srcId="{68BA11E7-7C65-426E-A6C7-C9EAD3146DFB}" destId="{2C7C7CA2-91B2-4FD2-AFB7-3AA013D9815C}" srcOrd="0" destOrd="0" presId="urn:microsoft.com/office/officeart/2005/8/layout/hierarchy4"/>
    <dgm:cxn modelId="{AE7D854F-13D1-4C46-9A00-263E7AF27EC8}" type="presParOf" srcId="{2C7C7CA2-91B2-4FD2-AFB7-3AA013D9815C}" destId="{E905B677-D651-44F9-BE07-D93BD49FB1AA}" srcOrd="0" destOrd="0" presId="urn:microsoft.com/office/officeart/2005/8/layout/hierarchy4"/>
    <dgm:cxn modelId="{A9640602-A21E-424F-A6AE-9C1AC0FEFAE0}" type="presParOf" srcId="{2C7C7CA2-91B2-4FD2-AFB7-3AA013D9815C}" destId="{033B5B7C-EB6A-4125-8242-981F0B30B8A9}" srcOrd="1" destOrd="0" presId="urn:microsoft.com/office/officeart/2005/8/layout/hierarchy4"/>
    <dgm:cxn modelId="{418AFD0A-4E6E-4A12-B1A1-FC721CBD47B6}" type="presParOf" srcId="{2C7C7CA2-91B2-4FD2-AFB7-3AA013D9815C}" destId="{24F0C539-F197-4A4A-8246-779FC9030816}" srcOrd="2" destOrd="0" presId="urn:microsoft.com/office/officeart/2005/8/layout/hierarchy4"/>
    <dgm:cxn modelId="{8095B397-3794-4217-AF34-C7E0E8D6F9FD}" type="presParOf" srcId="{24F0C539-F197-4A4A-8246-779FC9030816}" destId="{0E9E7810-DC63-47ED-8960-317574D12D50}" srcOrd="0" destOrd="0" presId="urn:microsoft.com/office/officeart/2005/8/layout/hierarchy4"/>
    <dgm:cxn modelId="{8B0EA6E1-AA2F-4CF0-9BEC-0AD1C15CF8EB}" type="presParOf" srcId="{0E9E7810-DC63-47ED-8960-317574D12D50}" destId="{2AE7E22E-592B-46F7-8C3B-2091C3064A61}" srcOrd="0" destOrd="0" presId="urn:microsoft.com/office/officeart/2005/8/layout/hierarchy4"/>
    <dgm:cxn modelId="{E8489A60-E57B-48A7-878C-466674BD26F9}" type="presParOf" srcId="{0E9E7810-DC63-47ED-8960-317574D12D50}" destId="{9DE656C3-C882-47AA-B984-513FCD50B5A7}" srcOrd="1" destOrd="0" presId="urn:microsoft.com/office/officeart/2005/8/layout/hierarchy4"/>
    <dgm:cxn modelId="{2BBB088C-D716-4767-B0F3-054C90F967FB}" type="presParOf" srcId="{0E9E7810-DC63-47ED-8960-317574D12D50}" destId="{40E529B8-4684-438D-B2CD-C3AD8369EB6A}" srcOrd="2" destOrd="0" presId="urn:microsoft.com/office/officeart/2005/8/layout/hierarchy4"/>
    <dgm:cxn modelId="{850E5B1C-5D04-42FE-BB00-848881205673}" type="presParOf" srcId="{40E529B8-4684-438D-B2CD-C3AD8369EB6A}" destId="{2A696637-BE7A-49BE-B407-AA1A8E480EBE}" srcOrd="0" destOrd="0" presId="urn:microsoft.com/office/officeart/2005/8/layout/hierarchy4"/>
    <dgm:cxn modelId="{48BFB44D-5D67-46AF-975D-953A17695923}" type="presParOf" srcId="{2A696637-BE7A-49BE-B407-AA1A8E480EBE}" destId="{63375E7B-F8DF-4183-9523-6F9E673A1EA3}" srcOrd="0" destOrd="0" presId="urn:microsoft.com/office/officeart/2005/8/layout/hierarchy4"/>
    <dgm:cxn modelId="{7EE793A3-8369-49A5-BF58-3534EE1AABAB}" type="presParOf" srcId="{2A696637-BE7A-49BE-B407-AA1A8E480EBE}" destId="{2FA856BA-7F2E-49DC-B675-3BCBAD1B3E59}" srcOrd="1" destOrd="0" presId="urn:microsoft.com/office/officeart/2005/8/layout/hierarchy4"/>
    <dgm:cxn modelId="{7A52A24E-29D2-4363-87D7-C7A45FA05F9B}" type="presParOf" srcId="{40E529B8-4684-438D-B2CD-C3AD8369EB6A}" destId="{DA3D34D1-2F4A-4FA6-B1F7-7B4C2F1FD03A}" srcOrd="1" destOrd="0" presId="urn:microsoft.com/office/officeart/2005/8/layout/hierarchy4"/>
    <dgm:cxn modelId="{FB3801C8-30F6-4ED0-8155-2254DFF65520}" type="presParOf" srcId="{40E529B8-4684-438D-B2CD-C3AD8369EB6A}" destId="{60056FCE-CD6A-4F11-981D-EE786A8D2066}" srcOrd="2" destOrd="0" presId="urn:microsoft.com/office/officeart/2005/8/layout/hierarchy4"/>
    <dgm:cxn modelId="{4648E69A-F375-4AA6-9873-63BC287091B3}" type="presParOf" srcId="{60056FCE-CD6A-4F11-981D-EE786A8D2066}" destId="{CE6343B5-FFD9-45BD-AF21-A04E596C59D6}" srcOrd="0" destOrd="0" presId="urn:microsoft.com/office/officeart/2005/8/layout/hierarchy4"/>
    <dgm:cxn modelId="{2107087C-8D9A-4499-9AAF-E2D84854A02F}" type="presParOf" srcId="{60056FCE-CD6A-4F11-981D-EE786A8D2066}" destId="{94730619-624D-4A4E-B995-4A0884E0CE38}" srcOrd="1" destOrd="0" presId="urn:microsoft.com/office/officeart/2005/8/layout/hierarchy4"/>
    <dgm:cxn modelId="{E913CEA1-9163-47E3-A323-FF68B76C46D1}" type="presParOf" srcId="{24F0C539-F197-4A4A-8246-779FC9030816}" destId="{6115CC2D-23EE-40F2-A1BE-60BC8CC1626F}" srcOrd="1" destOrd="0" presId="urn:microsoft.com/office/officeart/2005/8/layout/hierarchy4"/>
    <dgm:cxn modelId="{4C91C02B-FC38-4FFC-8F05-FFDBF6D11EB3}" type="presParOf" srcId="{24F0C539-F197-4A4A-8246-779FC9030816}" destId="{7FC7DFCC-00E6-4C17-8DD6-4EBF88CD65FB}" srcOrd="2" destOrd="0" presId="urn:microsoft.com/office/officeart/2005/8/layout/hierarchy4"/>
    <dgm:cxn modelId="{7BEA8B44-403C-4907-9107-73F398B6C285}" type="presParOf" srcId="{7FC7DFCC-00E6-4C17-8DD6-4EBF88CD65FB}" destId="{2917D3E2-99BF-45CF-8D4B-86C83659312C}" srcOrd="0" destOrd="0" presId="urn:microsoft.com/office/officeart/2005/8/layout/hierarchy4"/>
    <dgm:cxn modelId="{630344D1-AC32-4FCE-B397-CD9D417D7D9D}" type="presParOf" srcId="{7FC7DFCC-00E6-4C17-8DD6-4EBF88CD65FB}" destId="{625FAB57-EC0D-4BE8-B319-C60C79A7A815}" srcOrd="1" destOrd="0" presId="urn:microsoft.com/office/officeart/2005/8/layout/hierarchy4"/>
    <dgm:cxn modelId="{ED2E1E3F-1C59-4CF8-8A90-86002EBA8553}" type="presParOf" srcId="{68BA11E7-7C65-426E-A6C7-C9EAD3146DFB}" destId="{3633FAD2-6B81-4E98-96BC-EB2852A94B87}" srcOrd="1" destOrd="0" presId="urn:microsoft.com/office/officeart/2005/8/layout/hierarchy4"/>
    <dgm:cxn modelId="{4D1434C4-49CE-46E2-8C22-854B963F0C1B}" type="presParOf" srcId="{68BA11E7-7C65-426E-A6C7-C9EAD3146DFB}" destId="{F61629B0-0E28-4390-86FB-2FBEDAC0201E}" srcOrd="2" destOrd="0" presId="urn:microsoft.com/office/officeart/2005/8/layout/hierarchy4"/>
    <dgm:cxn modelId="{676D400D-B1B1-46FC-A010-65C03E1CBDBC}" type="presParOf" srcId="{F61629B0-0E28-4390-86FB-2FBEDAC0201E}" destId="{DC0C6562-8447-4272-8645-A2860F9C307B}" srcOrd="0" destOrd="0" presId="urn:microsoft.com/office/officeart/2005/8/layout/hierarchy4"/>
    <dgm:cxn modelId="{265C06D3-DBC5-40F3-A542-EB5AD7F85F0F}" type="presParOf" srcId="{F61629B0-0E28-4390-86FB-2FBEDAC0201E}" destId="{6C421271-A7D8-4CF6-8342-BE540E566A1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70EE77-9052-44F2-ADCF-79CADEDC932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83D1D5FA-61E2-4FD4-B2F6-140A4FB5E679}">
      <dgm:prSet phldrT="[Text]" custT="1"/>
      <dgm:spPr/>
      <dgm:t>
        <a:bodyPr/>
        <a:lstStyle/>
        <a:p>
          <a:r>
            <a:rPr lang="et-EE" sz="1800" dirty="0" smtClean="0"/>
            <a:t>Finantsinspektsiooni teostatav järelevalve</a:t>
          </a:r>
          <a:endParaRPr lang="et-EE" sz="1800" dirty="0"/>
        </a:p>
      </dgm:t>
    </dgm:pt>
    <dgm:pt modelId="{C41B1B1D-2189-44F0-9D83-E0C989193390}" type="parTrans" cxnId="{3885043F-0B67-4EBC-B610-B0234DF912DF}">
      <dgm:prSet/>
      <dgm:spPr/>
      <dgm:t>
        <a:bodyPr/>
        <a:lstStyle/>
        <a:p>
          <a:endParaRPr lang="et-EE"/>
        </a:p>
      </dgm:t>
    </dgm:pt>
    <dgm:pt modelId="{7EFB602F-8F5F-4DB5-B996-EEF7565AD258}" type="sibTrans" cxnId="{3885043F-0B67-4EBC-B610-B0234DF912DF}">
      <dgm:prSet/>
      <dgm:spPr/>
      <dgm:t>
        <a:bodyPr/>
        <a:lstStyle/>
        <a:p>
          <a:endParaRPr lang="et-EE"/>
        </a:p>
      </dgm:t>
    </dgm:pt>
    <dgm:pt modelId="{96FD3FF3-CCAE-4B66-9935-8F2B755C4631}">
      <dgm:prSet phldrT="[Text]" custT="1"/>
      <dgm:spPr/>
      <dgm:t>
        <a:bodyPr/>
        <a:lstStyle/>
        <a:p>
          <a:r>
            <a:rPr lang="et-EE" sz="1800" dirty="0" smtClean="0"/>
            <a:t>Fondivalitseja omaosakud  (kohustus omada oma valitsetavate II samba fondide osakuid)</a:t>
          </a:r>
          <a:endParaRPr lang="et-EE" sz="1800" dirty="0"/>
        </a:p>
      </dgm:t>
    </dgm:pt>
    <dgm:pt modelId="{78F5C8B7-D79B-4027-A88B-0FD4FF0A184B}" type="parTrans" cxnId="{5BDDDD14-8904-452F-AEF0-102707E15492}">
      <dgm:prSet/>
      <dgm:spPr/>
      <dgm:t>
        <a:bodyPr/>
        <a:lstStyle/>
        <a:p>
          <a:endParaRPr lang="et-EE"/>
        </a:p>
      </dgm:t>
    </dgm:pt>
    <dgm:pt modelId="{C3127F75-79D7-4F32-B750-591B37AA17DB}" type="sibTrans" cxnId="{5BDDDD14-8904-452F-AEF0-102707E15492}">
      <dgm:prSet/>
      <dgm:spPr/>
      <dgm:t>
        <a:bodyPr/>
        <a:lstStyle/>
        <a:p>
          <a:endParaRPr lang="et-EE"/>
        </a:p>
      </dgm:t>
    </dgm:pt>
    <dgm:pt modelId="{7F85A53C-CF9C-4CB5-AAB7-C40E356A0EDD}">
      <dgm:prSet phldrT="[Text]" custT="1"/>
      <dgm:spPr/>
      <dgm:t>
        <a:bodyPr/>
        <a:lstStyle/>
        <a:p>
          <a:r>
            <a:rPr lang="et-EE" sz="1800" dirty="0" smtClean="0"/>
            <a:t>Fondivalitseja omavahendid</a:t>
          </a:r>
          <a:endParaRPr lang="et-EE" sz="1800" dirty="0"/>
        </a:p>
      </dgm:t>
    </dgm:pt>
    <dgm:pt modelId="{F4DE53E9-40C2-4EF6-8914-99BDC5489F10}" type="parTrans" cxnId="{A29492CA-463D-42B5-82DF-C6629FC94740}">
      <dgm:prSet/>
      <dgm:spPr/>
      <dgm:t>
        <a:bodyPr/>
        <a:lstStyle/>
        <a:p>
          <a:endParaRPr lang="et-EE"/>
        </a:p>
      </dgm:t>
    </dgm:pt>
    <dgm:pt modelId="{F4E80A86-4450-49AA-B0A2-0FDA08DB57F8}" type="sibTrans" cxnId="{A29492CA-463D-42B5-82DF-C6629FC94740}">
      <dgm:prSet/>
      <dgm:spPr/>
      <dgm:t>
        <a:bodyPr/>
        <a:lstStyle/>
        <a:p>
          <a:endParaRPr lang="et-EE"/>
        </a:p>
      </dgm:t>
    </dgm:pt>
    <dgm:pt modelId="{B02DB291-AE0D-4D99-B650-525B67F6DCF2}">
      <dgm:prSet custT="1"/>
      <dgm:spPr/>
      <dgm:t>
        <a:bodyPr/>
        <a:lstStyle/>
        <a:p>
          <a:r>
            <a:rPr lang="et-EE" sz="1800" dirty="0" smtClean="0"/>
            <a:t>Tagatisfondi pensionikaitse osafond </a:t>
          </a:r>
          <a:endParaRPr lang="et-EE" sz="1800" dirty="0"/>
        </a:p>
      </dgm:t>
    </dgm:pt>
    <dgm:pt modelId="{1F54020F-1A01-48A4-ACAC-63620E6536FB}" type="parTrans" cxnId="{A07A7982-9781-47AC-A7C8-75F80467CB0B}">
      <dgm:prSet/>
      <dgm:spPr/>
      <dgm:t>
        <a:bodyPr/>
        <a:lstStyle/>
        <a:p>
          <a:endParaRPr lang="et-EE"/>
        </a:p>
      </dgm:t>
    </dgm:pt>
    <dgm:pt modelId="{7623F725-B81C-4E5A-BA25-9063380BF58A}" type="sibTrans" cxnId="{A07A7982-9781-47AC-A7C8-75F80467CB0B}">
      <dgm:prSet/>
      <dgm:spPr/>
      <dgm:t>
        <a:bodyPr/>
        <a:lstStyle/>
        <a:p>
          <a:endParaRPr lang="et-EE"/>
        </a:p>
      </dgm:t>
    </dgm:pt>
    <dgm:pt modelId="{72BEF241-9531-4E8D-9D21-B8035023153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t-EE" sz="1800" dirty="0" smtClean="0"/>
            <a:t>Fondivalitsejal võimalik tekitada pensionifondi osakuomanikele kahju läbi investeerimispiirangute rikkumise või eksitava info esitamise (tingimused/prospekt/põhiteave). </a:t>
          </a:r>
        </a:p>
        <a:p>
          <a:r>
            <a:rPr lang="et-EE" sz="1800" dirty="0" smtClean="0"/>
            <a:t>Osakuomanike kaitseks:</a:t>
          </a:r>
          <a:endParaRPr lang="et-EE" sz="1800" dirty="0"/>
        </a:p>
      </dgm:t>
    </dgm:pt>
    <dgm:pt modelId="{F6F25AFD-AF8B-4BD9-8431-6A014DC84AAE}" type="parTrans" cxnId="{7DBAA585-4E8A-4D16-B726-D5E171AB5873}">
      <dgm:prSet/>
      <dgm:spPr/>
      <dgm:t>
        <a:bodyPr/>
        <a:lstStyle/>
        <a:p>
          <a:endParaRPr lang="et-EE"/>
        </a:p>
      </dgm:t>
    </dgm:pt>
    <dgm:pt modelId="{F9ECCA78-5842-49C1-A182-EABA49DF1936}" type="sibTrans" cxnId="{7DBAA585-4E8A-4D16-B726-D5E171AB5873}">
      <dgm:prSet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endParaRPr lang="et-EE"/>
        </a:p>
      </dgm:t>
    </dgm:pt>
    <dgm:pt modelId="{26FF781A-EFBB-4C0D-BDD2-4C70D667B112}" type="pres">
      <dgm:prSet presAssocID="{6470EE77-9052-44F2-ADCF-79CADEDC932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4FA38D8E-CFCA-4525-AA99-E7F9B0F2B9A7}" type="pres">
      <dgm:prSet presAssocID="{6470EE77-9052-44F2-ADCF-79CADEDC932F}" presName="dummyMaxCanvas" presStyleCnt="0">
        <dgm:presLayoutVars/>
      </dgm:prSet>
      <dgm:spPr/>
    </dgm:pt>
    <dgm:pt modelId="{082B8AA6-1415-498B-AA6C-1D84A2661BCC}" type="pres">
      <dgm:prSet presAssocID="{6470EE77-9052-44F2-ADCF-79CADEDC932F}" presName="FiveNodes_1" presStyleLbl="node1" presStyleIdx="0" presStyleCnt="5" custScaleX="129870" custScaleY="125175" custLinFactNeighborX="7464" custLinFactNeighborY="551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5938147-5F37-423A-A496-ED02A771BE8F}" type="pres">
      <dgm:prSet presAssocID="{6470EE77-9052-44F2-ADCF-79CADEDC932F}" presName="FiveNodes_2" presStyleLbl="node1" presStyleIdx="1" presStyleCnt="5" custScaleX="96580" custLinFactNeighborX="-6655" custLinFactNeighborY="9208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0B3AD81-4106-4743-800B-E85FAF9893A6}" type="pres">
      <dgm:prSet presAssocID="{6470EE77-9052-44F2-ADCF-79CADEDC932F}" presName="FiveNodes_3" presStyleLbl="node1" presStyleIdx="2" presStyleCnt="5" custScaleX="94965" custLinFactNeighborX="-8270" custLinFactNeighborY="187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3A51DED6-8C5F-4E54-A166-5175081AEA7D}" type="pres">
      <dgm:prSet presAssocID="{6470EE77-9052-44F2-ADCF-79CADEDC932F}" presName="FiveNodes_4" presStyleLbl="node1" presStyleIdx="3" presStyleCnt="5" custScaleX="93350" custLinFactNeighborX="-7665" custLinFactNeighborY="-545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CE54C4C3-592F-4A59-B0DE-70685A1035C5}" type="pres">
      <dgm:prSet presAssocID="{6470EE77-9052-44F2-ADCF-79CADEDC932F}" presName="FiveNodes_5" presStyleLbl="node1" presStyleIdx="4" presStyleCnt="5" custScaleX="89515" custLinFactNeighborX="-7060" custLinFactNeighborY="-12788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4907181D-2C37-4F62-BE86-6229DD974DC4}" type="pres">
      <dgm:prSet presAssocID="{6470EE77-9052-44F2-ADCF-79CADEDC932F}" presName="FiveConn_1-2" presStyleLbl="fgAccFollowNode1" presStyleIdx="0" presStyleCnt="4" custLinFactX="75545" custLinFactY="-12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F555911-EFA7-4ED9-A0F6-4B6374F32F64}" type="pres">
      <dgm:prSet presAssocID="{6470EE77-9052-44F2-ADCF-79CADEDC932F}" presName="FiveConn_2-3" presStyleLbl="fgAccFollowNode1" presStyleIdx="1" presStyleCnt="4" custLinFactNeighborX="-79514" custLinFactNeighborY="304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EF5FA70-F6F3-4F95-817C-ED7D4F1B2EAD}" type="pres">
      <dgm:prSet presAssocID="{6470EE77-9052-44F2-ADCF-79CADEDC932F}" presName="FiveConn_3-4" presStyleLbl="fgAccFollowNode1" presStyleIdx="2" presStyleCnt="4" custLinFactX="-11020" custLinFactNeighborX="-100000" custLinFactNeighborY="1521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35D83767-F894-4D3D-A5B9-867A304BF900}" type="pres">
      <dgm:prSet presAssocID="{6470EE77-9052-44F2-ADCF-79CADEDC932F}" presName="FiveConn_4-5" presStyleLbl="fgAccFollowNode1" presStyleIdx="3" presStyleCnt="4" custLinFactX="-7871" custLinFactNeighborX="-100000" custLinFactNeighborY="11562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BB2AA076-68D0-4781-B853-45A3CD6C03AD}" type="pres">
      <dgm:prSet presAssocID="{6470EE77-9052-44F2-ADCF-79CADEDC932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BEEA757-3345-47C4-A9E2-FDC0220A6EEC}" type="pres">
      <dgm:prSet presAssocID="{6470EE77-9052-44F2-ADCF-79CADEDC932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38E2ADE-8A5A-43F7-82BE-A789612ECD27}" type="pres">
      <dgm:prSet presAssocID="{6470EE77-9052-44F2-ADCF-79CADEDC932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8B5148A-C503-4B2F-AB1F-8668A059718C}" type="pres">
      <dgm:prSet presAssocID="{6470EE77-9052-44F2-ADCF-79CADEDC932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B0A40E6E-844B-455E-883F-5F01D927B3EC}" type="pres">
      <dgm:prSet presAssocID="{6470EE77-9052-44F2-ADCF-79CADEDC932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FF4B2B6B-FEDA-41B5-ABFD-DCB37FE657A5}" type="presOf" srcId="{83D1D5FA-61E2-4FD4-B2F6-140A4FB5E679}" destId="{9BEEA757-3345-47C4-A9E2-FDC0220A6EEC}" srcOrd="1" destOrd="0" presId="urn:microsoft.com/office/officeart/2005/8/layout/vProcess5"/>
    <dgm:cxn modelId="{35F14E06-8857-4804-8577-6B56F2871F43}" type="presOf" srcId="{B02DB291-AE0D-4D99-B650-525B67F6DCF2}" destId="{CE54C4C3-592F-4A59-B0DE-70685A1035C5}" srcOrd="0" destOrd="0" presId="urn:microsoft.com/office/officeart/2005/8/layout/vProcess5"/>
    <dgm:cxn modelId="{C951A093-09BA-4D50-878A-E0086306E53F}" type="presOf" srcId="{6470EE77-9052-44F2-ADCF-79CADEDC932F}" destId="{26FF781A-EFBB-4C0D-BDD2-4C70D667B112}" srcOrd="0" destOrd="0" presId="urn:microsoft.com/office/officeart/2005/8/layout/vProcess5"/>
    <dgm:cxn modelId="{1459EFF5-0AC0-4C03-BF87-9C7714C1A5FF}" type="presOf" srcId="{F4E80A86-4450-49AA-B0A2-0FDA08DB57F8}" destId="{35D83767-F894-4D3D-A5B9-867A304BF900}" srcOrd="0" destOrd="0" presId="urn:microsoft.com/office/officeart/2005/8/layout/vProcess5"/>
    <dgm:cxn modelId="{3885043F-0B67-4EBC-B610-B0234DF912DF}" srcId="{6470EE77-9052-44F2-ADCF-79CADEDC932F}" destId="{83D1D5FA-61E2-4FD4-B2F6-140A4FB5E679}" srcOrd="1" destOrd="0" parTransId="{C41B1B1D-2189-44F0-9D83-E0C989193390}" sibTransId="{7EFB602F-8F5F-4DB5-B996-EEF7565AD258}"/>
    <dgm:cxn modelId="{A5B7F9EE-9CD0-49F0-8DDF-397430AD03F2}" type="presOf" srcId="{F9ECCA78-5842-49C1-A182-EABA49DF1936}" destId="{4907181D-2C37-4F62-BE86-6229DD974DC4}" srcOrd="0" destOrd="0" presId="urn:microsoft.com/office/officeart/2005/8/layout/vProcess5"/>
    <dgm:cxn modelId="{B236881F-3E24-4C84-A07F-31D6F663A4B4}" type="presOf" srcId="{C3127F75-79D7-4F32-B750-591B37AA17DB}" destId="{1EF5FA70-F6F3-4F95-817C-ED7D4F1B2EAD}" srcOrd="0" destOrd="0" presId="urn:microsoft.com/office/officeart/2005/8/layout/vProcess5"/>
    <dgm:cxn modelId="{F68F46AE-D48E-4DAB-9FA4-39D03C0389C4}" type="presOf" srcId="{7F85A53C-CF9C-4CB5-AAB7-C40E356A0EDD}" destId="{3A51DED6-8C5F-4E54-A166-5175081AEA7D}" srcOrd="0" destOrd="0" presId="urn:microsoft.com/office/officeart/2005/8/layout/vProcess5"/>
    <dgm:cxn modelId="{7DBAA585-4E8A-4D16-B726-D5E171AB5873}" srcId="{6470EE77-9052-44F2-ADCF-79CADEDC932F}" destId="{72BEF241-9531-4E8D-9D21-B8035023153C}" srcOrd="0" destOrd="0" parTransId="{F6F25AFD-AF8B-4BD9-8431-6A014DC84AAE}" sibTransId="{F9ECCA78-5842-49C1-A182-EABA49DF1936}"/>
    <dgm:cxn modelId="{BB4B6FC0-2D5D-439D-8586-746A2186D531}" type="presOf" srcId="{7F85A53C-CF9C-4CB5-AAB7-C40E356A0EDD}" destId="{18B5148A-C503-4B2F-AB1F-8668A059718C}" srcOrd="1" destOrd="0" presId="urn:microsoft.com/office/officeart/2005/8/layout/vProcess5"/>
    <dgm:cxn modelId="{A29492CA-463D-42B5-82DF-C6629FC94740}" srcId="{6470EE77-9052-44F2-ADCF-79CADEDC932F}" destId="{7F85A53C-CF9C-4CB5-AAB7-C40E356A0EDD}" srcOrd="3" destOrd="0" parTransId="{F4DE53E9-40C2-4EF6-8914-99BDC5489F10}" sibTransId="{F4E80A86-4450-49AA-B0A2-0FDA08DB57F8}"/>
    <dgm:cxn modelId="{56C2B72C-D36F-41B9-8F3F-AB81FF969D4F}" type="presOf" srcId="{96FD3FF3-CCAE-4B66-9935-8F2B755C4631}" destId="{A38E2ADE-8A5A-43F7-82BE-A789612ECD27}" srcOrd="1" destOrd="0" presId="urn:microsoft.com/office/officeart/2005/8/layout/vProcess5"/>
    <dgm:cxn modelId="{25CB296D-DA1E-411D-83E9-486307B1F56E}" type="presOf" srcId="{83D1D5FA-61E2-4FD4-B2F6-140A4FB5E679}" destId="{15938147-5F37-423A-A496-ED02A771BE8F}" srcOrd="0" destOrd="0" presId="urn:microsoft.com/office/officeart/2005/8/layout/vProcess5"/>
    <dgm:cxn modelId="{C1B1A87F-ECA4-4B61-82BF-352DE4EFFD48}" type="presOf" srcId="{72BEF241-9531-4E8D-9D21-B8035023153C}" destId="{BB2AA076-68D0-4781-B853-45A3CD6C03AD}" srcOrd="1" destOrd="0" presId="urn:microsoft.com/office/officeart/2005/8/layout/vProcess5"/>
    <dgm:cxn modelId="{5BDDDD14-8904-452F-AEF0-102707E15492}" srcId="{6470EE77-9052-44F2-ADCF-79CADEDC932F}" destId="{96FD3FF3-CCAE-4B66-9935-8F2B755C4631}" srcOrd="2" destOrd="0" parTransId="{78F5C8B7-D79B-4027-A88B-0FD4FF0A184B}" sibTransId="{C3127F75-79D7-4F32-B750-591B37AA17DB}"/>
    <dgm:cxn modelId="{F38D5175-A286-448C-B5BB-69B20882689B}" type="presOf" srcId="{96FD3FF3-CCAE-4B66-9935-8F2B755C4631}" destId="{E0B3AD81-4106-4743-800B-E85FAF9893A6}" srcOrd="0" destOrd="0" presId="urn:microsoft.com/office/officeart/2005/8/layout/vProcess5"/>
    <dgm:cxn modelId="{9C7855C9-4184-4C23-B2BB-1C6256250C4B}" type="presOf" srcId="{7EFB602F-8F5F-4DB5-B996-EEF7565AD258}" destId="{DF555911-EFA7-4ED9-A0F6-4B6374F32F64}" srcOrd="0" destOrd="0" presId="urn:microsoft.com/office/officeart/2005/8/layout/vProcess5"/>
    <dgm:cxn modelId="{70607157-74AC-4BF2-A493-6BAF9135BA42}" type="presOf" srcId="{B02DB291-AE0D-4D99-B650-525B67F6DCF2}" destId="{B0A40E6E-844B-455E-883F-5F01D927B3EC}" srcOrd="1" destOrd="0" presId="urn:microsoft.com/office/officeart/2005/8/layout/vProcess5"/>
    <dgm:cxn modelId="{55D1797D-88D2-4078-AF09-3AD0A1532A62}" type="presOf" srcId="{72BEF241-9531-4E8D-9D21-B8035023153C}" destId="{082B8AA6-1415-498B-AA6C-1D84A2661BCC}" srcOrd="0" destOrd="0" presId="urn:microsoft.com/office/officeart/2005/8/layout/vProcess5"/>
    <dgm:cxn modelId="{A07A7982-9781-47AC-A7C8-75F80467CB0B}" srcId="{6470EE77-9052-44F2-ADCF-79CADEDC932F}" destId="{B02DB291-AE0D-4D99-B650-525B67F6DCF2}" srcOrd="4" destOrd="0" parTransId="{1F54020F-1A01-48A4-ACAC-63620E6536FB}" sibTransId="{7623F725-B81C-4E5A-BA25-9063380BF58A}"/>
    <dgm:cxn modelId="{E8610001-8CB4-47F3-8028-E47C1166A225}" type="presParOf" srcId="{26FF781A-EFBB-4C0D-BDD2-4C70D667B112}" destId="{4FA38D8E-CFCA-4525-AA99-E7F9B0F2B9A7}" srcOrd="0" destOrd="0" presId="urn:microsoft.com/office/officeart/2005/8/layout/vProcess5"/>
    <dgm:cxn modelId="{45B86079-BFD0-41BC-9E95-F269C6BABA0A}" type="presParOf" srcId="{26FF781A-EFBB-4C0D-BDD2-4C70D667B112}" destId="{082B8AA6-1415-498B-AA6C-1D84A2661BCC}" srcOrd="1" destOrd="0" presId="urn:microsoft.com/office/officeart/2005/8/layout/vProcess5"/>
    <dgm:cxn modelId="{CEADC6B6-1B0B-4159-85E6-0014C8B75BEF}" type="presParOf" srcId="{26FF781A-EFBB-4C0D-BDD2-4C70D667B112}" destId="{15938147-5F37-423A-A496-ED02A771BE8F}" srcOrd="2" destOrd="0" presId="urn:microsoft.com/office/officeart/2005/8/layout/vProcess5"/>
    <dgm:cxn modelId="{4C491D6D-4374-401B-A4A6-C9CD89598163}" type="presParOf" srcId="{26FF781A-EFBB-4C0D-BDD2-4C70D667B112}" destId="{E0B3AD81-4106-4743-800B-E85FAF9893A6}" srcOrd="3" destOrd="0" presId="urn:microsoft.com/office/officeart/2005/8/layout/vProcess5"/>
    <dgm:cxn modelId="{AF8C1752-BBEC-4DDF-8E02-8095A93D6817}" type="presParOf" srcId="{26FF781A-EFBB-4C0D-BDD2-4C70D667B112}" destId="{3A51DED6-8C5F-4E54-A166-5175081AEA7D}" srcOrd="4" destOrd="0" presId="urn:microsoft.com/office/officeart/2005/8/layout/vProcess5"/>
    <dgm:cxn modelId="{34E298CA-8586-40C9-A5F8-6E481D9EDA05}" type="presParOf" srcId="{26FF781A-EFBB-4C0D-BDD2-4C70D667B112}" destId="{CE54C4C3-592F-4A59-B0DE-70685A1035C5}" srcOrd="5" destOrd="0" presId="urn:microsoft.com/office/officeart/2005/8/layout/vProcess5"/>
    <dgm:cxn modelId="{31976F1C-E635-47FA-8D6C-8FB2A740DC5D}" type="presParOf" srcId="{26FF781A-EFBB-4C0D-BDD2-4C70D667B112}" destId="{4907181D-2C37-4F62-BE86-6229DD974DC4}" srcOrd="6" destOrd="0" presId="urn:microsoft.com/office/officeart/2005/8/layout/vProcess5"/>
    <dgm:cxn modelId="{6B6C49E4-69E3-4C48-8819-8E6D27D152AE}" type="presParOf" srcId="{26FF781A-EFBB-4C0D-BDD2-4C70D667B112}" destId="{DF555911-EFA7-4ED9-A0F6-4B6374F32F64}" srcOrd="7" destOrd="0" presId="urn:microsoft.com/office/officeart/2005/8/layout/vProcess5"/>
    <dgm:cxn modelId="{76B6D060-5ECC-45CF-979A-43E8147A25B2}" type="presParOf" srcId="{26FF781A-EFBB-4C0D-BDD2-4C70D667B112}" destId="{1EF5FA70-F6F3-4F95-817C-ED7D4F1B2EAD}" srcOrd="8" destOrd="0" presId="urn:microsoft.com/office/officeart/2005/8/layout/vProcess5"/>
    <dgm:cxn modelId="{B16F595D-74A0-486B-B9BD-88851E8C9D08}" type="presParOf" srcId="{26FF781A-EFBB-4C0D-BDD2-4C70D667B112}" destId="{35D83767-F894-4D3D-A5B9-867A304BF900}" srcOrd="9" destOrd="0" presId="urn:microsoft.com/office/officeart/2005/8/layout/vProcess5"/>
    <dgm:cxn modelId="{F5D36721-FD68-4A0E-A3A8-C39503C1DB3B}" type="presParOf" srcId="{26FF781A-EFBB-4C0D-BDD2-4C70D667B112}" destId="{BB2AA076-68D0-4781-B853-45A3CD6C03AD}" srcOrd="10" destOrd="0" presId="urn:microsoft.com/office/officeart/2005/8/layout/vProcess5"/>
    <dgm:cxn modelId="{85C8A3AB-A70F-4847-BB9E-AB51658394A8}" type="presParOf" srcId="{26FF781A-EFBB-4C0D-BDD2-4C70D667B112}" destId="{9BEEA757-3345-47C4-A9E2-FDC0220A6EEC}" srcOrd="11" destOrd="0" presId="urn:microsoft.com/office/officeart/2005/8/layout/vProcess5"/>
    <dgm:cxn modelId="{BD0F0AA2-ED56-435F-8BF6-FF44A01C37EE}" type="presParOf" srcId="{26FF781A-EFBB-4C0D-BDD2-4C70D667B112}" destId="{A38E2ADE-8A5A-43F7-82BE-A789612ECD27}" srcOrd="12" destOrd="0" presId="urn:microsoft.com/office/officeart/2005/8/layout/vProcess5"/>
    <dgm:cxn modelId="{39FD433A-6927-44BF-9B1A-8DF9755030DF}" type="presParOf" srcId="{26FF781A-EFBB-4C0D-BDD2-4C70D667B112}" destId="{18B5148A-C503-4B2F-AB1F-8668A059718C}" srcOrd="13" destOrd="0" presId="urn:microsoft.com/office/officeart/2005/8/layout/vProcess5"/>
    <dgm:cxn modelId="{EED919CE-A9CD-48CD-BA40-C806207D49CE}" type="presParOf" srcId="{26FF781A-EFBB-4C0D-BDD2-4C70D667B112}" destId="{B0A40E6E-844B-455E-883F-5F01D927B3E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CCCEA-0BE1-4500-9449-2EF0DDB063F5}">
      <dsp:nvSpPr>
        <dsp:cNvPr id="0" name=""/>
        <dsp:cNvSpPr/>
      </dsp:nvSpPr>
      <dsp:spPr>
        <a:xfrm>
          <a:off x="3215082" y="1990"/>
          <a:ext cx="1616873" cy="1050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Investorid</a:t>
          </a:r>
          <a:endParaRPr lang="et-EE" sz="1500" kern="1200" dirty="0"/>
        </a:p>
      </dsp:txBody>
      <dsp:txXfrm>
        <a:off x="3266386" y="53294"/>
        <a:ext cx="1514265" cy="948359"/>
      </dsp:txXfrm>
    </dsp:sp>
    <dsp:sp modelId="{77629DF6-F8D5-4280-8C2F-B3A7B15807C9}">
      <dsp:nvSpPr>
        <dsp:cNvPr id="0" name=""/>
        <dsp:cNvSpPr/>
      </dsp:nvSpPr>
      <dsp:spPr>
        <a:xfrm>
          <a:off x="2288805" y="527473"/>
          <a:ext cx="3469427" cy="3469427"/>
        </a:xfrm>
        <a:custGeom>
          <a:avLst/>
          <a:gdLst/>
          <a:ahLst/>
          <a:cxnLst/>
          <a:rect l="0" t="0" r="0" b="0"/>
          <a:pathLst>
            <a:path>
              <a:moveTo>
                <a:pt x="2765873" y="339743"/>
              </a:moveTo>
              <a:arcTo wR="1734713" hR="1734713" stAng="18388306" swAng="16320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53B86-D9D2-421D-9F8B-C830F8664472}">
      <dsp:nvSpPr>
        <dsp:cNvPr id="0" name=""/>
        <dsp:cNvSpPr/>
      </dsp:nvSpPr>
      <dsp:spPr>
        <a:xfrm>
          <a:off x="4949796" y="1736703"/>
          <a:ext cx="1616873" cy="1050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Investeerimisfond</a:t>
          </a:r>
          <a:endParaRPr lang="et-EE" sz="1500" kern="1200" dirty="0"/>
        </a:p>
      </dsp:txBody>
      <dsp:txXfrm>
        <a:off x="5001100" y="1788007"/>
        <a:ext cx="1514265" cy="948359"/>
      </dsp:txXfrm>
    </dsp:sp>
    <dsp:sp modelId="{4C9E6A94-5D5F-45CA-923E-79CFA9288539}">
      <dsp:nvSpPr>
        <dsp:cNvPr id="0" name=""/>
        <dsp:cNvSpPr/>
      </dsp:nvSpPr>
      <dsp:spPr>
        <a:xfrm>
          <a:off x="2288805" y="527473"/>
          <a:ext cx="3469427" cy="3469427"/>
        </a:xfrm>
        <a:custGeom>
          <a:avLst/>
          <a:gdLst/>
          <a:ahLst/>
          <a:cxnLst/>
          <a:rect l="0" t="0" r="0" b="0"/>
          <a:pathLst>
            <a:path>
              <a:moveTo>
                <a:pt x="3289487" y="2504069"/>
              </a:moveTo>
              <a:arcTo wR="1734713" hR="1734713" stAng="1579667" swAng="16320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C1516-F521-45A2-88B9-07E5EFB3C87A}">
      <dsp:nvSpPr>
        <dsp:cNvPr id="0" name=""/>
        <dsp:cNvSpPr/>
      </dsp:nvSpPr>
      <dsp:spPr>
        <a:xfrm>
          <a:off x="3215082" y="3471417"/>
          <a:ext cx="1616873" cy="1050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Ettevõtted</a:t>
          </a:r>
          <a:endParaRPr lang="et-EE" sz="1500" kern="1200" dirty="0"/>
        </a:p>
      </dsp:txBody>
      <dsp:txXfrm>
        <a:off x="3266386" y="3522721"/>
        <a:ext cx="1514265" cy="948359"/>
      </dsp:txXfrm>
    </dsp:sp>
    <dsp:sp modelId="{F86E4F50-881A-4A50-BB7E-E935D169E2E9}">
      <dsp:nvSpPr>
        <dsp:cNvPr id="0" name=""/>
        <dsp:cNvSpPr/>
      </dsp:nvSpPr>
      <dsp:spPr>
        <a:xfrm>
          <a:off x="2288805" y="527473"/>
          <a:ext cx="3469427" cy="3469427"/>
        </a:xfrm>
        <a:custGeom>
          <a:avLst/>
          <a:gdLst/>
          <a:ahLst/>
          <a:cxnLst/>
          <a:rect l="0" t="0" r="0" b="0"/>
          <a:pathLst>
            <a:path>
              <a:moveTo>
                <a:pt x="703553" y="3129683"/>
              </a:moveTo>
              <a:arcTo wR="1734713" hR="1734713" stAng="7588306" swAng="16320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0E6A-CE35-4CD1-8C3A-44757E4267BC}">
      <dsp:nvSpPr>
        <dsp:cNvPr id="0" name=""/>
        <dsp:cNvSpPr/>
      </dsp:nvSpPr>
      <dsp:spPr>
        <a:xfrm>
          <a:off x="1480368" y="1736703"/>
          <a:ext cx="1616873" cy="1050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Kasum</a:t>
          </a:r>
          <a:endParaRPr lang="et-EE" sz="1500" kern="1200" dirty="0"/>
        </a:p>
      </dsp:txBody>
      <dsp:txXfrm>
        <a:off x="1531672" y="1788007"/>
        <a:ext cx="1514265" cy="948359"/>
      </dsp:txXfrm>
    </dsp:sp>
    <dsp:sp modelId="{BC92BDB8-1E59-465F-B5BC-CC2E6E381530}">
      <dsp:nvSpPr>
        <dsp:cNvPr id="0" name=""/>
        <dsp:cNvSpPr/>
      </dsp:nvSpPr>
      <dsp:spPr>
        <a:xfrm>
          <a:off x="2288805" y="527473"/>
          <a:ext cx="3469427" cy="3469427"/>
        </a:xfrm>
        <a:custGeom>
          <a:avLst/>
          <a:gdLst/>
          <a:ahLst/>
          <a:cxnLst/>
          <a:rect l="0" t="0" r="0" b="0"/>
          <a:pathLst>
            <a:path>
              <a:moveTo>
                <a:pt x="179939" y="965357"/>
              </a:moveTo>
              <a:arcTo wR="1734713" hR="1734713" stAng="12379667" swAng="16320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E8B29-C224-443C-A497-3C41EDFDE7FD}">
      <dsp:nvSpPr>
        <dsp:cNvPr id="0" name=""/>
        <dsp:cNvSpPr/>
      </dsp:nvSpPr>
      <dsp:spPr>
        <a:xfrm>
          <a:off x="5448422" y="2878359"/>
          <a:ext cx="2255884" cy="391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8"/>
              </a:lnTo>
              <a:lnTo>
                <a:pt x="2255884" y="195758"/>
              </a:lnTo>
              <a:lnTo>
                <a:pt x="2255884" y="3915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2CC42-7A9B-4E05-8BD6-BAB17C748878}">
      <dsp:nvSpPr>
        <dsp:cNvPr id="0" name=""/>
        <dsp:cNvSpPr/>
      </dsp:nvSpPr>
      <dsp:spPr>
        <a:xfrm>
          <a:off x="5402702" y="2878359"/>
          <a:ext cx="91440" cy="391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5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13AF1-426B-4779-A11F-CD90D6F49689}">
      <dsp:nvSpPr>
        <dsp:cNvPr id="0" name=""/>
        <dsp:cNvSpPr/>
      </dsp:nvSpPr>
      <dsp:spPr>
        <a:xfrm>
          <a:off x="3192537" y="2878359"/>
          <a:ext cx="2255884" cy="391517"/>
        </a:xfrm>
        <a:custGeom>
          <a:avLst/>
          <a:gdLst/>
          <a:ahLst/>
          <a:cxnLst/>
          <a:rect l="0" t="0" r="0" b="0"/>
          <a:pathLst>
            <a:path>
              <a:moveTo>
                <a:pt x="2255884" y="0"/>
              </a:moveTo>
              <a:lnTo>
                <a:pt x="2255884" y="195758"/>
              </a:lnTo>
              <a:lnTo>
                <a:pt x="0" y="195758"/>
              </a:lnTo>
              <a:lnTo>
                <a:pt x="0" y="3915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43153-7DBD-4749-ADD9-E8694DCF4D4C}">
      <dsp:nvSpPr>
        <dsp:cNvPr id="0" name=""/>
        <dsp:cNvSpPr/>
      </dsp:nvSpPr>
      <dsp:spPr>
        <a:xfrm>
          <a:off x="3192537" y="1554659"/>
          <a:ext cx="2255884" cy="391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8"/>
              </a:lnTo>
              <a:lnTo>
                <a:pt x="2255884" y="195758"/>
              </a:lnTo>
              <a:lnTo>
                <a:pt x="2255884" y="391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82BE8-F1E2-494C-9200-908EA3C01574}">
      <dsp:nvSpPr>
        <dsp:cNvPr id="0" name=""/>
        <dsp:cNvSpPr/>
      </dsp:nvSpPr>
      <dsp:spPr>
        <a:xfrm>
          <a:off x="3146817" y="1554659"/>
          <a:ext cx="91440" cy="391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18BB4-DF2C-41BD-BC96-FD1D30307885}">
      <dsp:nvSpPr>
        <dsp:cNvPr id="0" name=""/>
        <dsp:cNvSpPr/>
      </dsp:nvSpPr>
      <dsp:spPr>
        <a:xfrm>
          <a:off x="936653" y="1554659"/>
          <a:ext cx="2255884" cy="391517"/>
        </a:xfrm>
        <a:custGeom>
          <a:avLst/>
          <a:gdLst/>
          <a:ahLst/>
          <a:cxnLst/>
          <a:rect l="0" t="0" r="0" b="0"/>
          <a:pathLst>
            <a:path>
              <a:moveTo>
                <a:pt x="2255884" y="0"/>
              </a:moveTo>
              <a:lnTo>
                <a:pt x="2255884" y="195758"/>
              </a:lnTo>
              <a:lnTo>
                <a:pt x="0" y="195758"/>
              </a:lnTo>
              <a:lnTo>
                <a:pt x="0" y="391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F0113-0B8E-4C0E-8003-AD9E6204DAA5}">
      <dsp:nvSpPr>
        <dsp:cNvPr id="0" name=""/>
        <dsp:cNvSpPr/>
      </dsp:nvSpPr>
      <dsp:spPr>
        <a:xfrm>
          <a:off x="2260354" y="622475"/>
          <a:ext cx="1864367" cy="932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1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EUROOPA LIIDU INVESTEERIMIS- JA PENSIONIFONDIDE VALDKONNA ÕIGUS</a:t>
          </a:r>
          <a:endParaRPr kumimoji="0" lang="et-EE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260354" y="622475"/>
        <a:ext cx="1864367" cy="932183"/>
      </dsp:txXfrm>
    </dsp:sp>
    <dsp:sp modelId="{F9EB2834-9BB0-4E5C-BC3D-24CDF682C170}">
      <dsp:nvSpPr>
        <dsp:cNvPr id="0" name=""/>
        <dsp:cNvSpPr/>
      </dsp:nvSpPr>
      <dsp:spPr>
        <a:xfrm>
          <a:off x="4469" y="1946176"/>
          <a:ext cx="1864367" cy="932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Eurofondide direktiiv </a:t>
          </a:r>
          <a:endParaRPr kumimoji="0" lang="et-EE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469" y="1946176"/>
        <a:ext cx="1864367" cy="932183"/>
      </dsp:txXfrm>
    </dsp:sp>
    <dsp:sp modelId="{C8FC6842-1FBC-4F62-9A15-530D13A8EFDB}">
      <dsp:nvSpPr>
        <dsp:cNvPr id="0" name=""/>
        <dsp:cNvSpPr/>
      </dsp:nvSpPr>
      <dsp:spPr>
        <a:xfrm>
          <a:off x="2260354" y="1946176"/>
          <a:ext cx="1864367" cy="932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Tööandjapensioni kogumisasutuste direktiiv </a:t>
          </a:r>
          <a:endParaRPr kumimoji="0" lang="et-EE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260354" y="1946176"/>
        <a:ext cx="1864367" cy="932183"/>
      </dsp:txXfrm>
    </dsp:sp>
    <dsp:sp modelId="{98FDE303-0E51-49C2-BD93-213B44AA4C51}">
      <dsp:nvSpPr>
        <dsp:cNvPr id="0" name=""/>
        <dsp:cNvSpPr/>
      </dsp:nvSpPr>
      <dsp:spPr>
        <a:xfrm>
          <a:off x="4516238" y="1946176"/>
          <a:ext cx="1864367" cy="932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Alternatiivfondide direktiiv</a:t>
          </a:r>
          <a:endParaRPr kumimoji="0" lang="et-EE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516238" y="1946176"/>
        <a:ext cx="1864367" cy="932183"/>
      </dsp:txXfrm>
    </dsp:sp>
    <dsp:sp modelId="{13C1B4D6-006D-4828-BED9-010DECCCE8A9}">
      <dsp:nvSpPr>
        <dsp:cNvPr id="0" name=""/>
        <dsp:cNvSpPr/>
      </dsp:nvSpPr>
      <dsp:spPr>
        <a:xfrm>
          <a:off x="2260354" y="3269876"/>
          <a:ext cx="1864367" cy="932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Euroopa riskikapitalifondide määrus</a:t>
          </a:r>
          <a:endParaRPr kumimoji="0" lang="et-EE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260354" y="3269876"/>
        <a:ext cx="1864367" cy="932183"/>
      </dsp:txXfrm>
    </dsp:sp>
    <dsp:sp modelId="{56BFB81C-B5AF-4521-8217-9C4C606029A8}">
      <dsp:nvSpPr>
        <dsp:cNvPr id="0" name=""/>
        <dsp:cNvSpPr/>
      </dsp:nvSpPr>
      <dsp:spPr>
        <a:xfrm>
          <a:off x="4516238" y="3269876"/>
          <a:ext cx="1864367" cy="932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Euroopa sotsiaalettevõtlusfondide määrus</a:t>
          </a:r>
          <a:endParaRPr kumimoji="0" lang="et-EE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516238" y="3269876"/>
        <a:ext cx="1864367" cy="932183"/>
      </dsp:txXfrm>
    </dsp:sp>
    <dsp:sp modelId="{8AF568BC-8864-4A09-BA7D-41849AA20243}">
      <dsp:nvSpPr>
        <dsp:cNvPr id="0" name=""/>
        <dsp:cNvSpPr/>
      </dsp:nvSpPr>
      <dsp:spPr>
        <a:xfrm>
          <a:off x="6772122" y="3269876"/>
          <a:ext cx="1864367" cy="932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t-EE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Pikaajaliste investeerimisfondide määrus</a:t>
          </a:r>
          <a:endParaRPr kumimoji="0" lang="et-EE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6772122" y="3269876"/>
        <a:ext cx="1864367" cy="932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0ECDA-ECF5-4A2B-A6EB-B613648D1404}">
      <dsp:nvSpPr>
        <dsp:cNvPr id="0" name=""/>
        <dsp:cNvSpPr/>
      </dsp:nvSpPr>
      <dsp:spPr>
        <a:xfrm>
          <a:off x="2045" y="338995"/>
          <a:ext cx="3160476" cy="12641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kern="1200" dirty="0" smtClean="0"/>
            <a:t>Suuremahuline fondivalitseja</a:t>
          </a:r>
          <a:endParaRPr lang="et-EE" sz="2200" kern="1200" dirty="0"/>
        </a:p>
      </dsp:txBody>
      <dsp:txXfrm>
        <a:off x="634140" y="338995"/>
        <a:ext cx="1896286" cy="1264190"/>
      </dsp:txXfrm>
    </dsp:sp>
    <dsp:sp modelId="{51128128-83DC-466F-B893-FE66DED5443A}">
      <dsp:nvSpPr>
        <dsp:cNvPr id="0" name=""/>
        <dsp:cNvSpPr/>
      </dsp:nvSpPr>
      <dsp:spPr>
        <a:xfrm>
          <a:off x="2751659" y="446451"/>
          <a:ext cx="2623195" cy="104927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Ranged tegevusnõuded</a:t>
          </a:r>
          <a:endParaRPr lang="et-EE" sz="2000" kern="1200" dirty="0"/>
        </a:p>
      </dsp:txBody>
      <dsp:txXfrm>
        <a:off x="3276298" y="446451"/>
        <a:ext cx="1573917" cy="1049278"/>
      </dsp:txXfrm>
    </dsp:sp>
    <dsp:sp modelId="{C20F11A8-4558-4B5C-A891-BC78ACAB0082}">
      <dsp:nvSpPr>
        <dsp:cNvPr id="0" name=""/>
        <dsp:cNvSpPr/>
      </dsp:nvSpPr>
      <dsp:spPr>
        <a:xfrm>
          <a:off x="5007607" y="446451"/>
          <a:ext cx="2623195" cy="104927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Vajalik tegevusluba</a:t>
          </a:r>
          <a:endParaRPr lang="et-EE" sz="2000" kern="1200" dirty="0"/>
        </a:p>
      </dsp:txBody>
      <dsp:txXfrm>
        <a:off x="5532246" y="446451"/>
        <a:ext cx="1573917" cy="1049278"/>
      </dsp:txXfrm>
    </dsp:sp>
    <dsp:sp modelId="{0B654D38-0B7F-4089-96B1-0F4696FD53BC}">
      <dsp:nvSpPr>
        <dsp:cNvPr id="0" name=""/>
        <dsp:cNvSpPr/>
      </dsp:nvSpPr>
      <dsp:spPr>
        <a:xfrm>
          <a:off x="2045" y="1780172"/>
          <a:ext cx="3160476" cy="12641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kern="1200" dirty="0" smtClean="0"/>
            <a:t>Väikesemahuline fondivalitseja</a:t>
          </a:r>
          <a:endParaRPr lang="et-EE" sz="2200" kern="1200" dirty="0"/>
        </a:p>
      </dsp:txBody>
      <dsp:txXfrm>
        <a:off x="634140" y="1780172"/>
        <a:ext cx="1896286" cy="1264190"/>
      </dsp:txXfrm>
    </dsp:sp>
    <dsp:sp modelId="{73EE234C-A5ED-405B-95C5-EDDC34439A03}">
      <dsp:nvSpPr>
        <dsp:cNvPr id="0" name=""/>
        <dsp:cNvSpPr/>
      </dsp:nvSpPr>
      <dsp:spPr>
        <a:xfrm>
          <a:off x="2751659" y="1887628"/>
          <a:ext cx="2623195" cy="104927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Keskmised tegevusnõuded</a:t>
          </a:r>
          <a:endParaRPr lang="et-EE" sz="2000" kern="1200" dirty="0"/>
        </a:p>
      </dsp:txBody>
      <dsp:txXfrm>
        <a:off x="3276298" y="1887628"/>
        <a:ext cx="1573917" cy="1049278"/>
      </dsp:txXfrm>
    </dsp:sp>
    <dsp:sp modelId="{32C484D3-9614-43E7-9F31-C323095FF97B}">
      <dsp:nvSpPr>
        <dsp:cNvPr id="0" name=""/>
        <dsp:cNvSpPr/>
      </dsp:nvSpPr>
      <dsp:spPr>
        <a:xfrm>
          <a:off x="5007607" y="1887628"/>
          <a:ext cx="2623195" cy="104927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Vajalik tegevusluba</a:t>
          </a:r>
          <a:endParaRPr lang="et-EE" sz="2000" kern="1200" dirty="0"/>
        </a:p>
      </dsp:txBody>
      <dsp:txXfrm>
        <a:off x="5532246" y="1887628"/>
        <a:ext cx="1573917" cy="1049278"/>
      </dsp:txXfrm>
    </dsp:sp>
    <dsp:sp modelId="{BCE794B9-5D64-412F-B078-49F49916767A}">
      <dsp:nvSpPr>
        <dsp:cNvPr id="0" name=""/>
        <dsp:cNvSpPr/>
      </dsp:nvSpPr>
      <dsp:spPr>
        <a:xfrm>
          <a:off x="2045" y="3221349"/>
          <a:ext cx="3160476" cy="12641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kern="1200" dirty="0" smtClean="0"/>
            <a:t>Registreerimis-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kern="1200" dirty="0" smtClean="0"/>
            <a:t>kohustuslik  fondivalitseja</a:t>
          </a:r>
          <a:endParaRPr lang="et-EE" sz="2200" kern="1200" dirty="0"/>
        </a:p>
      </dsp:txBody>
      <dsp:txXfrm>
        <a:off x="634140" y="3221349"/>
        <a:ext cx="1896286" cy="1264190"/>
      </dsp:txXfrm>
    </dsp:sp>
    <dsp:sp modelId="{D158DA2E-CE91-403A-9F34-B19AD2DC4152}">
      <dsp:nvSpPr>
        <dsp:cNvPr id="0" name=""/>
        <dsp:cNvSpPr/>
      </dsp:nvSpPr>
      <dsp:spPr>
        <a:xfrm>
          <a:off x="2751659" y="3328806"/>
          <a:ext cx="2623195" cy="104927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Minimaalsed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tegevusnõuded</a:t>
          </a:r>
          <a:endParaRPr lang="et-EE" sz="2000" kern="1200" dirty="0"/>
        </a:p>
      </dsp:txBody>
      <dsp:txXfrm>
        <a:off x="3276298" y="3328806"/>
        <a:ext cx="1573917" cy="1049278"/>
      </dsp:txXfrm>
    </dsp:sp>
    <dsp:sp modelId="{28AC9D10-2DF4-4234-BEB1-DF57EEEAD128}">
      <dsp:nvSpPr>
        <dsp:cNvPr id="0" name=""/>
        <dsp:cNvSpPr/>
      </dsp:nvSpPr>
      <dsp:spPr>
        <a:xfrm>
          <a:off x="5007607" y="3328806"/>
          <a:ext cx="2623195" cy="104927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Vajalik registreering</a:t>
          </a:r>
          <a:endParaRPr lang="et-EE" sz="2000" kern="1200" dirty="0"/>
        </a:p>
      </dsp:txBody>
      <dsp:txXfrm>
        <a:off x="5532246" y="3328806"/>
        <a:ext cx="1573917" cy="1049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5B677-D651-44F9-BE07-D93BD49FB1AA}">
      <dsp:nvSpPr>
        <dsp:cNvPr id="0" name=""/>
        <dsp:cNvSpPr/>
      </dsp:nvSpPr>
      <dsp:spPr>
        <a:xfrm>
          <a:off x="0" y="0"/>
          <a:ext cx="5700083" cy="1033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kern="1200" dirty="0" smtClean="0"/>
            <a:t>Pensionifondid (</a:t>
          </a:r>
          <a:r>
            <a:rPr lang="et-EE" sz="2200" u="sng" kern="1200" dirty="0" smtClean="0"/>
            <a:t>lepingulised fondid</a:t>
          </a:r>
          <a:r>
            <a:rPr lang="et-EE" sz="2200" kern="1200" dirty="0" smtClean="0"/>
            <a:t>)</a:t>
          </a:r>
          <a:endParaRPr lang="et-EE" sz="2200" kern="1200" dirty="0"/>
        </a:p>
      </dsp:txBody>
      <dsp:txXfrm>
        <a:off x="30267" y="30267"/>
        <a:ext cx="5639549" cy="972843"/>
      </dsp:txXfrm>
    </dsp:sp>
    <dsp:sp modelId="{2AE7E22E-592B-46F7-8C3B-2091C3064A61}">
      <dsp:nvSpPr>
        <dsp:cNvPr id="0" name=""/>
        <dsp:cNvSpPr/>
      </dsp:nvSpPr>
      <dsp:spPr>
        <a:xfrm>
          <a:off x="2085750" y="1167406"/>
          <a:ext cx="3446979" cy="86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Vabatahtlikud pensionifondid</a:t>
          </a:r>
          <a:endParaRPr lang="et-EE" sz="1800" kern="1200" dirty="0"/>
        </a:p>
      </dsp:txBody>
      <dsp:txXfrm>
        <a:off x="2111033" y="1192689"/>
        <a:ext cx="3396413" cy="812674"/>
      </dsp:txXfrm>
    </dsp:sp>
    <dsp:sp modelId="{63375E7B-F8DF-4183-9523-6F9E673A1EA3}">
      <dsp:nvSpPr>
        <dsp:cNvPr id="0" name=""/>
        <dsp:cNvSpPr/>
      </dsp:nvSpPr>
      <dsp:spPr>
        <a:xfrm>
          <a:off x="2160244" y="2088240"/>
          <a:ext cx="1483427" cy="1381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Tavaline vabatahtlik pensionifond (10)</a:t>
          </a:r>
          <a:endParaRPr lang="et-EE" sz="1800" kern="1200" dirty="0"/>
        </a:p>
      </dsp:txBody>
      <dsp:txXfrm>
        <a:off x="2200711" y="2128707"/>
        <a:ext cx="1402493" cy="1300713"/>
      </dsp:txXfrm>
    </dsp:sp>
    <dsp:sp modelId="{CE6343B5-FFD9-45BD-AF21-A04E596C59D6}">
      <dsp:nvSpPr>
        <dsp:cNvPr id="0" name=""/>
        <dsp:cNvSpPr/>
      </dsp:nvSpPr>
      <dsp:spPr>
        <a:xfrm>
          <a:off x="3744410" y="2088240"/>
          <a:ext cx="1469649" cy="1036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Tööandja pensionifond (0)</a:t>
          </a:r>
          <a:endParaRPr lang="et-EE" sz="1800" kern="1200" dirty="0"/>
        </a:p>
      </dsp:txBody>
      <dsp:txXfrm>
        <a:off x="3774755" y="2118585"/>
        <a:ext cx="1408959" cy="975377"/>
      </dsp:txXfrm>
    </dsp:sp>
    <dsp:sp modelId="{2917D3E2-99BF-45CF-8D4B-86C83659312C}">
      <dsp:nvSpPr>
        <dsp:cNvPr id="0" name=""/>
        <dsp:cNvSpPr/>
      </dsp:nvSpPr>
      <dsp:spPr>
        <a:xfrm>
          <a:off x="72017" y="1152131"/>
          <a:ext cx="1788471" cy="878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Kohustuslikud pensionifondid (20)</a:t>
          </a:r>
          <a:endParaRPr lang="et-EE" sz="1800" kern="1200" dirty="0"/>
        </a:p>
      </dsp:txBody>
      <dsp:txXfrm>
        <a:off x="97742" y="1177856"/>
        <a:ext cx="1737021" cy="826861"/>
      </dsp:txXfrm>
    </dsp:sp>
    <dsp:sp modelId="{DC0C6562-8447-4272-8645-A2860F9C307B}">
      <dsp:nvSpPr>
        <dsp:cNvPr id="0" name=""/>
        <dsp:cNvSpPr/>
      </dsp:nvSpPr>
      <dsp:spPr>
        <a:xfrm>
          <a:off x="5921340" y="144007"/>
          <a:ext cx="2414862" cy="168273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Garanteeritud tootlusega, määratud  väljamaksetega ja kindlustusriske katvad tööandja pensionifondid (</a:t>
          </a:r>
          <a:r>
            <a:rPr lang="et-EE" sz="1600" u="sng" kern="1200" dirty="0" smtClean="0"/>
            <a:t>aktsiaselts</a:t>
          </a:r>
          <a:r>
            <a:rPr lang="et-EE" sz="1600" kern="1200" dirty="0" smtClean="0"/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(0)</a:t>
          </a:r>
          <a:endParaRPr lang="et-EE" sz="1600" kern="1200" dirty="0"/>
        </a:p>
      </dsp:txBody>
      <dsp:txXfrm>
        <a:off x="5970626" y="193293"/>
        <a:ext cx="2316290" cy="1584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B8AA6-1415-498B-AA6C-1D84A2661BCC}">
      <dsp:nvSpPr>
        <dsp:cNvPr id="0" name=""/>
        <dsp:cNvSpPr/>
      </dsp:nvSpPr>
      <dsp:spPr>
        <a:xfrm>
          <a:off x="-227" y="-7367"/>
          <a:ext cx="8424853" cy="118425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Fondivalitsejal võimalik tekitada pensionifondi osakuomanikele kahju läbi investeerimispiirangute rikkumise või eksitava info esitamise (tingimused/prospekt/põhiteave).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Osakuomanike kaitseks:</a:t>
          </a:r>
          <a:endParaRPr lang="et-EE" sz="1800" kern="1200" dirty="0"/>
        </a:p>
      </dsp:txBody>
      <dsp:txXfrm>
        <a:off x="34459" y="27319"/>
        <a:ext cx="6957867" cy="1114881"/>
      </dsp:txXfrm>
    </dsp:sp>
    <dsp:sp modelId="{15938147-5F37-423A-A496-ED02A771BE8F}">
      <dsp:nvSpPr>
        <dsp:cNvPr id="0" name=""/>
        <dsp:cNvSpPr/>
      </dsp:nvSpPr>
      <dsp:spPr>
        <a:xfrm>
          <a:off x="648067" y="1224136"/>
          <a:ext cx="6265283" cy="946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Finantsinspektsiooni teostatav järelevalve</a:t>
          </a:r>
          <a:endParaRPr lang="et-EE" sz="1800" kern="1200" dirty="0"/>
        </a:p>
      </dsp:txBody>
      <dsp:txXfrm>
        <a:off x="675777" y="1251846"/>
        <a:ext cx="5148081" cy="890658"/>
      </dsp:txXfrm>
    </dsp:sp>
    <dsp:sp modelId="{E0B3AD81-4106-4743-800B-E85FAF9893A6}">
      <dsp:nvSpPr>
        <dsp:cNvPr id="0" name=""/>
        <dsp:cNvSpPr/>
      </dsp:nvSpPr>
      <dsp:spPr>
        <a:xfrm>
          <a:off x="1080113" y="2232247"/>
          <a:ext cx="6160516" cy="946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Fondivalitseja omaosakud  (kohustus omada oma valitsetavate II samba fondide osakuid)</a:t>
          </a:r>
          <a:endParaRPr lang="et-EE" sz="1800" kern="1200" dirty="0"/>
        </a:p>
      </dsp:txBody>
      <dsp:txXfrm>
        <a:off x="1107823" y="2259957"/>
        <a:ext cx="5061069" cy="890658"/>
      </dsp:txXfrm>
    </dsp:sp>
    <dsp:sp modelId="{3A51DED6-8C5F-4E54-A166-5175081AEA7D}">
      <dsp:nvSpPr>
        <dsp:cNvPr id="0" name=""/>
        <dsp:cNvSpPr/>
      </dsp:nvSpPr>
      <dsp:spPr>
        <a:xfrm>
          <a:off x="1656174" y="3240359"/>
          <a:ext cx="6055748" cy="946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Fondivalitseja omavahendid</a:t>
          </a:r>
          <a:endParaRPr lang="et-EE" sz="1800" kern="1200" dirty="0"/>
        </a:p>
      </dsp:txBody>
      <dsp:txXfrm>
        <a:off x="1683884" y="3268069"/>
        <a:ext cx="4974057" cy="890658"/>
      </dsp:txXfrm>
    </dsp:sp>
    <dsp:sp modelId="{CE54C4C3-592F-4A59-B0DE-70685A1035C5}">
      <dsp:nvSpPr>
        <dsp:cNvPr id="0" name=""/>
        <dsp:cNvSpPr/>
      </dsp:nvSpPr>
      <dsp:spPr>
        <a:xfrm>
          <a:off x="2304241" y="4248470"/>
          <a:ext cx="5806966" cy="946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/>
            <a:t>Tagatisfondi pensionikaitse osafond </a:t>
          </a:r>
          <a:endParaRPr lang="et-EE" sz="1800" kern="1200" dirty="0"/>
        </a:p>
      </dsp:txBody>
      <dsp:txXfrm>
        <a:off x="2331951" y="4276180"/>
        <a:ext cx="4767436" cy="890658"/>
      </dsp:txXfrm>
    </dsp:sp>
    <dsp:sp modelId="{4907181D-2C37-4F62-BE86-6229DD974DC4}">
      <dsp:nvSpPr>
        <dsp:cNvPr id="0" name=""/>
        <dsp:cNvSpPr/>
      </dsp:nvSpPr>
      <dsp:spPr>
        <a:xfrm>
          <a:off x="7436135" y="134993"/>
          <a:ext cx="614950" cy="614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2600" kern="1200"/>
        </a:p>
      </dsp:txBody>
      <dsp:txXfrm>
        <a:off x="7574499" y="134993"/>
        <a:ext cx="338222" cy="462750"/>
      </dsp:txXfrm>
    </dsp:sp>
    <dsp:sp modelId="{DF555911-EFA7-4ED9-A0F6-4B6374F32F64}">
      <dsp:nvSpPr>
        <dsp:cNvPr id="0" name=""/>
        <dsp:cNvSpPr/>
      </dsp:nvSpPr>
      <dsp:spPr>
        <a:xfrm>
          <a:off x="6352078" y="1846903"/>
          <a:ext cx="614950" cy="614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2600" kern="1200"/>
        </a:p>
      </dsp:txBody>
      <dsp:txXfrm>
        <a:off x="6490442" y="1846903"/>
        <a:ext cx="338222" cy="462750"/>
      </dsp:txXfrm>
    </dsp:sp>
    <dsp:sp modelId="{1EF5FA70-F6F3-4F95-817C-ED7D4F1B2EAD}">
      <dsp:nvSpPr>
        <dsp:cNvPr id="0" name=""/>
        <dsp:cNvSpPr/>
      </dsp:nvSpPr>
      <dsp:spPr>
        <a:xfrm>
          <a:off x="6642761" y="2983464"/>
          <a:ext cx="614950" cy="614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2600" kern="1200"/>
        </a:p>
      </dsp:txBody>
      <dsp:txXfrm>
        <a:off x="6781125" y="2983464"/>
        <a:ext cx="338222" cy="462750"/>
      </dsp:txXfrm>
    </dsp:sp>
    <dsp:sp modelId="{35D83767-F894-4D3D-A5B9-867A304BF900}">
      <dsp:nvSpPr>
        <dsp:cNvPr id="0" name=""/>
        <dsp:cNvSpPr/>
      </dsp:nvSpPr>
      <dsp:spPr>
        <a:xfrm>
          <a:off x="7146555" y="4048984"/>
          <a:ext cx="614950" cy="614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2600" kern="1200"/>
        </a:p>
      </dsp:txBody>
      <dsp:txXfrm>
        <a:off x="7284919" y="4048984"/>
        <a:ext cx="338222" cy="462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02D6D6-0568-4E76-8F62-AB2EB9D3763E}" type="datetimeFigureOut">
              <a:rPr lang="et-EE"/>
              <a:pPr>
                <a:defRPr/>
              </a:pPr>
              <a:t>15.12.2016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7BE2F4-58E2-45E4-9EBF-9326B77C58A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57529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C56B83-D7F5-4020-8EFF-42D62ACFD73A}" type="datetimeFigureOut">
              <a:rPr lang="et-EE"/>
              <a:pPr>
                <a:defRPr/>
              </a:pPr>
              <a:t>15.12.2016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t-E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036A20-ADDF-4B6B-9C1A-0861D6D6C18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6972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36A20-ADDF-4B6B-9C1A-0861D6D6C18E}" type="slidenum">
              <a:rPr lang="et-EE" smtClean="0"/>
              <a:pPr>
                <a:defRPr/>
              </a:pPr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1684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36A20-ADDF-4B6B-9C1A-0861D6D6C18E}" type="slidenum">
              <a:rPr lang="et-EE" smtClean="0"/>
              <a:pPr>
                <a:defRPr/>
              </a:pPr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9614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A8684-991E-4357-B444-3927FE96E45C}" type="slidenum">
              <a:rPr lang="et-EE" altLang="et-EE"/>
              <a:pPr/>
              <a:t>25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14893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36A20-ADDF-4B6B-9C1A-0861D6D6C18E}" type="slidenum">
              <a:rPr lang="et-EE" smtClean="0"/>
              <a:pPr>
                <a:defRPr/>
              </a:pPr>
              <a:t>29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6981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t-EE" altLang="et-EE" smtClean="0"/>
              <a:t>Reason for pension reform – aging population.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90C9C0-0E1E-4608-8CD3-0E4D3EEC5A53}" type="slidenum">
              <a:rPr lang="et-EE" altLang="et-EE"/>
              <a:pPr/>
              <a:t>33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048314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t-EE" altLang="et-EE" smtClean="0"/>
              <a:t>Reason for pension reform – aging population.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CF2EAA-1AB4-4223-A702-316E06331034}" type="slidenum">
              <a:rPr lang="et-EE" altLang="et-EE"/>
              <a:pPr/>
              <a:t>34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539117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F9EFD-3D55-4BCF-AEA4-DF5478E866DC}" type="slidenum">
              <a:rPr lang="et-EE" smtClean="0"/>
              <a:pPr>
                <a:defRPr/>
              </a:pPr>
              <a:t>35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1284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6537" y="2454249"/>
            <a:ext cx="7315576" cy="1804595"/>
          </a:xfrm>
        </p:spPr>
        <p:txBody>
          <a:bodyPr tIns="86400" anchor="t" anchorCtr="0"/>
          <a:lstStyle>
            <a:lvl1pPr algn="l">
              <a:defRPr sz="5715"/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6537" y="4536752"/>
            <a:ext cx="7315576" cy="173241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7" b="0"/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6" name="Picture 5" descr="0_rahandusmin_3lovi_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095" y="216551"/>
            <a:ext cx="3520622" cy="13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1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805134"/>
            <a:ext cx="9144000" cy="5052866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0431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5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6537" y="2454249"/>
            <a:ext cx="7315576" cy="1804595"/>
          </a:xfrm>
        </p:spPr>
        <p:txBody>
          <a:bodyPr tIns="86400" anchor="t" anchorCtr="0"/>
          <a:lstStyle>
            <a:lvl1pPr algn="l">
              <a:defRPr sz="5715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6537" y="4536752"/>
            <a:ext cx="7315576" cy="173241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7" b="0">
                <a:solidFill>
                  <a:schemeClr val="bg1"/>
                </a:solidFill>
              </a:defRPr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7" name="Picture 6" descr="0_rahandusmin_3lovi_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095" y="216551"/>
            <a:ext cx="3520622" cy="13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4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315" y="541378"/>
            <a:ext cx="8047133" cy="1082757"/>
          </a:xfrm>
        </p:spPr>
        <p:txBody>
          <a:bodyPr tIns="54000" anchor="t" anchorCtr="0"/>
          <a:lstStyle>
            <a:lvl1pPr>
              <a:defRPr sz="3609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17" y="1772990"/>
            <a:ext cx="8047133" cy="4524784"/>
          </a:xfrm>
        </p:spPr>
        <p:txBody>
          <a:bodyPr/>
          <a:lstStyle>
            <a:lvl1pPr marL="0" indent="0">
              <a:spcAft>
                <a:spcPts val="802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53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315" y="541378"/>
            <a:ext cx="8047133" cy="1082757"/>
          </a:xfrm>
        </p:spPr>
        <p:txBody>
          <a:bodyPr tIns="54000" anchor="t" anchorCtr="0"/>
          <a:lstStyle>
            <a:lvl1pPr>
              <a:defRPr sz="3609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17" y="1772990"/>
            <a:ext cx="8047133" cy="4524784"/>
          </a:xfrm>
        </p:spPr>
        <p:txBody>
          <a:bodyPr/>
          <a:lstStyle>
            <a:lvl1pPr marL="433123" indent="-324842">
              <a:spcAft>
                <a:spcPts val="802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28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26537" y="2454250"/>
            <a:ext cx="7315576" cy="974751"/>
          </a:xfrm>
        </p:spPr>
        <p:txBody>
          <a:bodyPr tIns="86400" anchor="t" anchorCtr="0"/>
          <a:lstStyle>
            <a:lvl1pPr algn="l">
              <a:defRPr sz="5715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6537" y="3645576"/>
            <a:ext cx="7315576" cy="173241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7" b="0"/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6" name="Picture 5" descr="0_rahandusmin_3lovi_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095" y="216551"/>
            <a:ext cx="3520622" cy="13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9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805134"/>
            <a:ext cx="9144000" cy="5052866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0431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5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26537" y="2454250"/>
            <a:ext cx="7315576" cy="974751"/>
          </a:xfrm>
        </p:spPr>
        <p:txBody>
          <a:bodyPr tIns="86400" anchor="t" anchorCtr="0"/>
          <a:lstStyle>
            <a:lvl1pPr algn="l">
              <a:defRPr sz="5715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6537" y="3645576"/>
            <a:ext cx="7315576" cy="173241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7" b="0">
                <a:solidFill>
                  <a:schemeClr val="bg1"/>
                </a:solidFill>
              </a:defRPr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9" name="Picture 8" descr="0_rahandusmin_3lovi_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095" y="216551"/>
            <a:ext cx="3520622" cy="13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9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77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 kasutamine koos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332656"/>
            <a:ext cx="8424936" cy="58326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3848" y="476672"/>
            <a:ext cx="5486400" cy="29391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B916D-A4A7-42F1-8B2F-C35A8D58BDF9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1317" y="302395"/>
            <a:ext cx="8231025" cy="126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317" y="1772990"/>
            <a:ext cx="8231025" cy="452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  <a:p>
            <a:pPr lvl="4"/>
            <a:r>
              <a:rPr lang="en-GB" altLang="en-US" dirty="0" smtClean="0"/>
              <a:t>Eighth Outline Level</a:t>
            </a:r>
          </a:p>
          <a:p>
            <a:pPr lvl="4"/>
            <a:r>
              <a:rPr lang="en-GB" altLang="en-US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1316" y="6904155"/>
            <a:ext cx="2383989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5782" algn="l"/>
                <a:tab pos="1451564" algn="l"/>
                <a:tab pos="2177346" algn="l"/>
              </a:tabLst>
              <a:defRPr sz="1404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03399" y="6904155"/>
            <a:ext cx="3245321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5782" algn="l"/>
                <a:tab pos="1451564" algn="l"/>
                <a:tab pos="2177346" algn="l"/>
                <a:tab pos="2903129" algn="l"/>
              </a:tabLst>
              <a:defRPr sz="1404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43911" y="6904155"/>
            <a:ext cx="2383989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5782" algn="l"/>
                <a:tab pos="1451564" algn="l"/>
                <a:tab pos="2177346" algn="l"/>
              </a:tabLst>
              <a:defRPr sz="1404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9761DA3-B299-4D30-87FB-E47C13F51B04}" type="slidenum">
              <a:rPr lang="et-EE" smtClean="0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9475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25" r:id="rId8"/>
  </p:sldLayoutIdLst>
  <p:timing>
    <p:tnLst>
      <p:par>
        <p:cTn id="1" dur="indefinite" restart="never" nodeType="tmRoot"/>
      </p:par>
    </p:tnLst>
  </p:timing>
  <p:txStyles>
    <p:titleStyle>
      <a:lvl1pPr algn="l" defTabSz="45043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13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marL="744882" indent="-286493" algn="l" defTabSz="45043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5972" indent="-229194" algn="l" defTabSz="45043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4361" indent="-229194" algn="l" defTabSz="45043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62749" indent="-229194" algn="l" defTabSz="45043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21138" indent="-229194" algn="l" defTabSz="45043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9527" indent="-229194" algn="l" defTabSz="45043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37915" indent="-229194" algn="l" defTabSz="45043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96304" indent="-229194" algn="l" defTabSz="45043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15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3792" indent="-343792" algn="l" defTabSz="450431" rtl="0" eaLnBrk="1" fontAlgn="base" hangingPunct="1">
        <a:lnSpc>
          <a:spcPct val="110000"/>
        </a:lnSpc>
        <a:spcBef>
          <a:spcPct val="0"/>
        </a:spcBef>
        <a:spcAft>
          <a:spcPts val="1417"/>
        </a:spcAft>
        <a:buClr>
          <a:srgbClr val="000000"/>
        </a:buClr>
        <a:buSzPct val="100000"/>
        <a:buFont typeface="Times New Roman" panose="02020603050405020304" pitchFamily="18" charset="0"/>
        <a:defRPr sz="3208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4882" indent="-286493" algn="l" defTabSz="450431" rtl="0" eaLnBrk="1" fontAlgn="base" hangingPunct="1">
        <a:lnSpc>
          <a:spcPct val="110000"/>
        </a:lnSpc>
        <a:spcBef>
          <a:spcPct val="0"/>
        </a:spcBef>
        <a:spcAft>
          <a:spcPts val="1141"/>
        </a:spcAft>
        <a:buClr>
          <a:srgbClr val="000000"/>
        </a:buClr>
        <a:buSzPct val="100000"/>
        <a:buFont typeface="Times New Roman" panose="02020603050405020304" pitchFamily="18" charset="0"/>
        <a:defRPr sz="2807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5972" indent="-229194" algn="l" defTabSz="450431" rtl="0" eaLnBrk="1" fontAlgn="base" hangingPunct="1">
        <a:lnSpc>
          <a:spcPct val="110000"/>
        </a:lnSpc>
        <a:spcBef>
          <a:spcPct val="0"/>
        </a:spcBef>
        <a:spcAft>
          <a:spcPts val="852"/>
        </a:spcAft>
        <a:buClr>
          <a:srgbClr val="000000"/>
        </a:buClr>
        <a:buSzPct val="100000"/>
        <a:buFont typeface="Times New Roman" panose="02020603050405020304" pitchFamily="18" charset="0"/>
        <a:defRPr sz="2406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4361" indent="-229194" algn="l" defTabSz="450431" rtl="0" eaLnBrk="1" fontAlgn="base" hangingPunct="1">
        <a:lnSpc>
          <a:spcPct val="110000"/>
        </a:lnSpc>
        <a:spcBef>
          <a:spcPct val="0"/>
        </a:spcBef>
        <a:spcAft>
          <a:spcPts val="576"/>
        </a:spcAft>
        <a:buClr>
          <a:srgbClr val="000000"/>
        </a:buClr>
        <a:buSzPct val="100000"/>
        <a:buFont typeface="Times New Roman" panose="02020603050405020304" pitchFamily="18" charset="0"/>
        <a:defRPr sz="2005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62749" indent="-229194" algn="l" defTabSz="450431" rtl="0" eaLnBrk="1" fontAlgn="base" hangingPunct="1">
        <a:lnSpc>
          <a:spcPct val="110000"/>
        </a:lnSpc>
        <a:spcBef>
          <a:spcPct val="0"/>
        </a:spcBef>
        <a:spcAft>
          <a:spcPts val="289"/>
        </a:spcAft>
        <a:buClr>
          <a:srgbClr val="000000"/>
        </a:buClr>
        <a:buSzPct val="100000"/>
        <a:buFont typeface="Times New Roman" panose="02020603050405020304" pitchFamily="18" charset="0"/>
        <a:defRPr sz="2005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21138" indent="-229194" algn="l" defTabSz="91677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259632" y="1915609"/>
            <a:ext cx="7315576" cy="1804595"/>
          </a:xfrm>
        </p:spPr>
        <p:txBody>
          <a:bodyPr/>
          <a:lstStyle/>
          <a:p>
            <a:pPr eaLnBrk="1" hangingPunct="1"/>
            <a:r>
              <a:rPr lang="et-EE" dirty="0" smtClean="0"/>
              <a:t>Uue investeerimisfondide seaduse tutvustus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t-EE" sz="3400" dirty="0" smtClean="0"/>
              <a:t>Detsember 2016</a:t>
            </a:r>
          </a:p>
          <a:p>
            <a:pPr eaLnBrk="1" hangingPunct="1"/>
            <a:endParaRPr lang="et-EE" sz="3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47813" y="4652963"/>
            <a:ext cx="64801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3568" y="239191"/>
            <a:ext cx="8569200" cy="777875"/>
          </a:xfrm>
        </p:spPr>
        <p:txBody>
          <a:bodyPr/>
          <a:lstStyle/>
          <a:p>
            <a:r>
              <a:rPr lang="et-EE" sz="3200" dirty="0" smtClean="0"/>
              <a:t>Pensionifondide varade kasv aastani 2030</a:t>
            </a:r>
            <a:br>
              <a:rPr lang="et-EE" sz="3200" dirty="0" smtClean="0"/>
            </a:br>
            <a:r>
              <a:rPr lang="et-EE" sz="1600" dirty="0" smtClean="0"/>
              <a:t> (allikas: Rahandusministeeriumi prognoos)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4929188"/>
          </a:xfrm>
        </p:spPr>
        <p:txBody>
          <a:bodyPr/>
          <a:lstStyle/>
          <a:p>
            <a:pPr>
              <a:buFont typeface="Arial" charset="0"/>
              <a:buNone/>
            </a:pPr>
            <a:endParaRPr lang="et-EE" sz="2400" dirty="0" smtClean="0"/>
          </a:p>
          <a:p>
            <a:endParaRPr lang="et-EE" sz="2400" dirty="0" smtClean="0"/>
          </a:p>
          <a:p>
            <a:endParaRPr lang="et-EE" dirty="0" smtClean="0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7" name="Chart 1"/>
          <p:cNvPicPr/>
          <p:nvPr/>
        </p:nvPicPr>
        <p:blipFill>
          <a:blip r:embed="rId2" cstate="print"/>
          <a:srcRect l="-1251" t="-3246" r="-1132" b="-4869"/>
          <a:stretch>
            <a:fillRect/>
          </a:stretch>
        </p:blipFill>
        <p:spPr bwMode="auto">
          <a:xfrm>
            <a:off x="539552" y="1556792"/>
            <a:ext cx="79928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Uue seaduse EL regulatsiooni allikad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4929188"/>
          </a:xfrm>
        </p:spPr>
        <p:txBody>
          <a:bodyPr/>
          <a:lstStyle/>
          <a:p>
            <a:pPr>
              <a:buFont typeface="Arial" charset="0"/>
              <a:buNone/>
            </a:pPr>
            <a:endParaRPr lang="et-EE" sz="2400" dirty="0" smtClean="0"/>
          </a:p>
          <a:p>
            <a:endParaRPr lang="et-EE" sz="2400" dirty="0" smtClean="0"/>
          </a:p>
          <a:p>
            <a:endParaRPr lang="et-EE" dirty="0" smtClean="0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graphicFrame>
        <p:nvGraphicFramePr>
          <p:cNvPr id="6" name="Diagram 5"/>
          <p:cNvGraphicFramePr/>
          <p:nvPr/>
        </p:nvGraphicFramePr>
        <p:xfrm>
          <a:off x="323528" y="1196752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Fondivalitsejate uus kategoriseerimine </a:t>
            </a:r>
            <a:endParaRPr lang="et-EE" sz="32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9552" y="1124744"/>
          <a:ext cx="76328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641208" cy="777875"/>
          </a:xfrm>
        </p:spPr>
        <p:txBody>
          <a:bodyPr/>
          <a:lstStyle/>
          <a:p>
            <a:r>
              <a:rPr lang="et-EE" sz="3200" dirty="0" smtClean="0"/>
              <a:t>Nõuded suuremahulisele fondivalitsejale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862" cy="49291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Suuremahuline fondivalitseja võib valitseda avalikkusele pakutavaid fonde (eurofondid, alternatiivfondid, pensionifondid).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Fondivalitseja võib asutada vaid aktsiaseltsina.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Nõutav on Finantsinspektsiooni tegevusluba.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Asutamisel peab algkapital olema vähemalt 125 000 eurot (pensionifondi valitsejal kas 1 või 0,5 miljonit eurot).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Fondivalitsejal peab olema fondi vara hoidmiseks sõlmitud leping depositooriumiga (pangaga).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Fondivalitseja juhtidele on seatud piisavad sobivuse ja usaldusväärsuse nõuded.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Fondivalitseja peab kehtestama tegevuseks vajalikud sise-eeskirjad, sealhulgas piisavas ulatuses huvide konflikti maandamise ja vältimise, riskijuhtimise ja vastavuskontrolli reeglid.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Fondivalitsejas osaluse omandamisel peavad investorid olema samuti piisavalt sobivad ja usaldusväärsed.</a:t>
            </a:r>
          </a:p>
          <a:p>
            <a:endParaRPr lang="et-EE" sz="1800" dirty="0" smtClean="0">
              <a:latin typeface="+mn-lt"/>
            </a:endParaRPr>
          </a:p>
          <a:p>
            <a:endParaRPr lang="et-EE" sz="1800" dirty="0" smtClean="0">
              <a:latin typeface="+mn-lt"/>
            </a:endParaRPr>
          </a:p>
          <a:p>
            <a:endParaRPr lang="et-E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641208" cy="777875"/>
          </a:xfrm>
        </p:spPr>
        <p:txBody>
          <a:bodyPr/>
          <a:lstStyle/>
          <a:p>
            <a:r>
              <a:rPr lang="et-EE" sz="3200" dirty="0" smtClean="0"/>
              <a:t>Nõuded väikefondi valitsejale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05042" y="1268760"/>
            <a:ext cx="8047133" cy="45247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Fondivalitseja võib valitseda üksnes professionaalsetele investoritele või vähestele investoritele suunatud fonde.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Fondivalitseja võib asutada aktsiaseltsi või osaühinguna.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Nõutav on Finantsinspektsiooni tegevusluba.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Asutamisel peab algkapital olema vähemalt 25 000 eurot, mis tuleb kolme aasta jooksul tõsta vähemalt 50 000 euroni.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Fondivalitseja juhtidele on seatud piisavad sobivuse ja usaldusväärsuse nõuded.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Fondivalitseja peab kehtestama tegevuseks vajalikud sise-eeskirjad, sealhulgas piisavas ulatuses huvide konflikti maandamise ja vältimise, riskijuhtimise ja vastavuskontrolli reeglid.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Fondivalitsejas osaluse omandamisel peavad investorid olema samuti piisavalt sobivad ja usaldusväärsed.</a:t>
            </a:r>
          </a:p>
          <a:p>
            <a:endParaRPr lang="et-EE" sz="1800" dirty="0" smtClean="0">
              <a:latin typeface="+mn-lt"/>
            </a:endParaRPr>
          </a:p>
          <a:p>
            <a:endParaRPr lang="et-EE" sz="1800" dirty="0" smtClean="0">
              <a:latin typeface="+mn-lt"/>
            </a:endParaRPr>
          </a:p>
          <a:p>
            <a:endParaRPr lang="et-E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641208" cy="777875"/>
          </a:xfrm>
        </p:spPr>
        <p:txBody>
          <a:bodyPr/>
          <a:lstStyle/>
          <a:p>
            <a:r>
              <a:rPr lang="et-EE" sz="3200" dirty="0" smtClean="0"/>
              <a:t>Nõuded registreerimiskohustuslikule fondivalitsejale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98028" y="1412776"/>
            <a:ext cx="8047133" cy="45247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Fondivalitseja </a:t>
            </a:r>
            <a:r>
              <a:rPr lang="et-EE" sz="2000" dirty="0" smtClean="0"/>
              <a:t>juriidilisele vormile piiranguid ei ole.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Eraldi algkapitali nõudeid ei ole.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Juhtidele sobivuse ja usaldusväärsuse nõuded seatud ei ole.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Fondivalitsejal ei pea olema Finantsinspektsiooni tegevusluba.</a:t>
            </a:r>
          </a:p>
          <a:p>
            <a:r>
              <a:rPr lang="et-EE" sz="2000" dirty="0" smtClean="0"/>
              <a:t>Fondivalitseja aruandluse minimaalsed nõuded tulenevad EL õigusest: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Fondivalitseja  peab oma tegevuse  Finantsinspektsioonis registreerima;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Fondivalitseja peab esitama korra aastas ülevaate Finantsinspektsioonile tema valitsetavate fondide kohta</a:t>
            </a:r>
            <a:r>
              <a:rPr lang="et-EE" sz="2000" dirty="0" smtClean="0"/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t-EE" sz="2000" dirty="0" smtClean="0"/>
          </a:p>
          <a:p>
            <a:r>
              <a:rPr lang="et-EE" sz="2000" dirty="0" smtClean="0"/>
              <a:t>Vara valitsemisega tegelevatest isikutest ei pea Finantsinspektsioonis ennast registreerima kohalikud omavalitsused, valduseettevõtjad ja perekondlikku vara valitsejad.</a:t>
            </a:r>
          </a:p>
          <a:p>
            <a:endParaRPr lang="et-EE" sz="1800" dirty="0" smtClean="0">
              <a:latin typeface="+mn-lt"/>
            </a:endParaRPr>
          </a:p>
          <a:p>
            <a:endParaRPr lang="et-E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IFSi alusel loodavad fonditüübid</a:t>
            </a:r>
            <a:endParaRPr lang="et-EE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096889"/>
              </p:ext>
            </p:extLst>
          </p:nvPr>
        </p:nvGraphicFramePr>
        <p:xfrm>
          <a:off x="251520" y="1196752"/>
          <a:ext cx="8784976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728192"/>
                <a:gridCol w="2196244"/>
                <a:gridCol w="2196244"/>
              </a:tblGrid>
              <a:tr h="370840">
                <a:tc>
                  <a:txBody>
                    <a:bodyPr/>
                    <a:lstStyle/>
                    <a:p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Lepinguline fond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Aktsiaseltsifond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Usaldusfond </a:t>
                      </a:r>
                    </a:p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(UUS fonditüüp!)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Kas on iseseisev juriidiline isik?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Ei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Jah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Jah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Kas võib avalikult pakkuda (jaeinvestoritele)?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Jah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Jah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Ei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Kes võib valitseda?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Tegevusloaga fondivalitseja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 smtClean="0">
                          <a:latin typeface="Georgia" pitchFamily="18" charset="0"/>
                        </a:rPr>
                        <a:t>Tegevusloaga fondivalitseja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 smtClean="0">
                          <a:latin typeface="Georgia" pitchFamily="18" charset="0"/>
                        </a:rPr>
                        <a:t>Tegevusloaga või registreerimiskohus-tuslik</a:t>
                      </a:r>
                      <a:r>
                        <a:rPr lang="et-EE" sz="16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et-EE" sz="1600" dirty="0" smtClean="0">
                          <a:latin typeface="Georgia" pitchFamily="18" charset="0"/>
                        </a:rPr>
                        <a:t>fondivalitseja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Enamlevinud varaklass, kuhu fond</a:t>
                      </a:r>
                      <a:r>
                        <a:rPr lang="et-EE" sz="1600" baseline="0" dirty="0" smtClean="0">
                          <a:latin typeface="Georgia" pitchFamily="18" charset="0"/>
                        </a:rPr>
                        <a:t> investeerib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Börsiettevõtted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Kinnisvara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Riskikapitali projektid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Kas on maksuläbipaistev?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Jah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Ei 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Jah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Kas võib olla pensionifond?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Jah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Ei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Ei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Kas võib olla eurofond?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Jah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Jah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Ei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Kas võib olla alternatiivfond (riskikapitalifond)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Jah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Jah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Jah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14" y="404664"/>
            <a:ext cx="8047133" cy="1082757"/>
          </a:xfrm>
        </p:spPr>
        <p:txBody>
          <a:bodyPr/>
          <a:lstStyle/>
          <a:p>
            <a:r>
              <a:rPr lang="et-EE" sz="3200" dirty="0" smtClean="0"/>
              <a:t>Lepinguline fond</a:t>
            </a: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79" y="1196752"/>
            <a:ext cx="8047133" cy="45247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Ka kehtiv seadus lubab luua lepingulise fonde.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Praegustest lepingulistest fondidest on enamus avalikud fondid (eurofondid).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Lepinguline fond ei ole eraldiseisev juriidiline isik, vaid varakogum. Fondil peab olema alati fondivalitseja.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Nõudeid algkapitalile pole. Fondi vara hindamise aluseks on selle puhasväärtus.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Fond moodustatakse fondi tingimuste kooskõlastamisega Finantsinspektsioonis. Lepingulisi fonde on ka kõige rohkem Finantsinspektsioonis registreeritud.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Uue seadusega nähakse fondile ette omaette maksejõuetuse režiim, mille eesmärk on tagada, et ühe fondi maksejõuetus ei tooks kaasa ka teiste sama fondivalitseja valitsetavate fondide üleandmist või likvideerimist. </a:t>
            </a:r>
            <a:endParaRPr lang="et-EE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Muutuva kapitaliga aktsiaselts ehk aktsiaseltsifond (I)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t-EE" smtClean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686724"/>
              </p:ext>
            </p:extLst>
          </p:nvPr>
        </p:nvGraphicFramePr>
        <p:xfrm>
          <a:off x="322574" y="1605962"/>
          <a:ext cx="8424614" cy="493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614"/>
              </a:tblGrid>
              <a:tr h="5044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t-EE" sz="1800" dirty="0" smtClean="0">
                          <a:latin typeface="Georgia" pitchFamily="18" charset="0"/>
                        </a:rPr>
                        <a:t>AKTSIASELTSINA</a:t>
                      </a:r>
                      <a:r>
                        <a:rPr lang="et-EE" sz="1800" baseline="0" dirty="0" smtClean="0">
                          <a:latin typeface="Georgia" pitchFamily="18" charset="0"/>
                        </a:rPr>
                        <a:t> ASUTATUD FOND IFS-s</a:t>
                      </a:r>
                      <a:endParaRPr lang="et-EE" sz="1800" dirty="0" smtClean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290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t-EE" sz="1800" baseline="0" dirty="0" smtClean="0">
                          <a:latin typeface="Georgia" pitchFamily="18" charset="0"/>
                        </a:rPr>
                        <a:t>Praegune olukord: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t-EE" sz="18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et-EE" sz="1800" dirty="0" smtClean="0">
                          <a:latin typeface="Georgia" pitchFamily="18" charset="0"/>
                        </a:rPr>
                        <a:t>Äriseadustikul ja IFS-l</a:t>
                      </a:r>
                      <a:r>
                        <a:rPr lang="et-EE" sz="1800" baseline="0" dirty="0" smtClean="0">
                          <a:latin typeface="Georgia" pitchFamily="18" charset="0"/>
                        </a:rPr>
                        <a:t> põhinev aktsiaselts, ÄS kohaldub, kui IFS-s ei ole sätestatud teisiti.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t-EE" sz="1800" baseline="0" dirty="0" smtClean="0">
                          <a:latin typeface="Georgia" pitchFamily="18" charset="0"/>
                        </a:rPr>
                        <a:t> Võib tegeleda vaid oma vara valitsemisega;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t-EE" sz="1800" baseline="0" dirty="0" smtClean="0">
                          <a:latin typeface="Georgia" pitchFamily="18" charset="0"/>
                        </a:rPr>
                        <a:t>  Kehtiv seadus ei võimalda aktsiaid igapäevaselt tagasi ei osteta – kapitali muutmine äriseadustiku alusel;</a:t>
                      </a:r>
                    </a:p>
                    <a:p>
                      <a:pPr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t-EE" sz="1800" baseline="0" dirty="0" smtClean="0">
                          <a:latin typeface="Georgia" pitchFamily="18" charset="0"/>
                        </a:rPr>
                        <a:t>  Praktikas on seni aktsiaseltsina asutatud fonde loodud vähe (4 tükki).</a:t>
                      </a:r>
                    </a:p>
                  </a:txBody>
                  <a:tcPr/>
                </a:tc>
              </a:tr>
              <a:tr h="1874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t-EE" sz="1800" u="sng" baseline="0" dirty="0" smtClean="0">
                          <a:latin typeface="Georgia" pitchFamily="18" charset="0"/>
                        </a:rPr>
                        <a:t>IFS erisused äriseadustikule: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t-EE" sz="1800" baseline="0" dirty="0" smtClean="0">
                          <a:latin typeface="Georgia" pitchFamily="18" charset="0"/>
                        </a:rPr>
                        <a:t> fondi vara valitseb ja käsutab fondivalitseja;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t-EE" sz="1800" baseline="0" dirty="0" smtClean="0">
                          <a:latin typeface="Georgia" pitchFamily="18" charset="0"/>
                        </a:rPr>
                        <a:t> nõuded põhikirjale;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t-EE" sz="1800" baseline="0" dirty="0" smtClean="0">
                          <a:latin typeface="Georgia" pitchFamily="18" charset="0"/>
                        </a:rPr>
                        <a:t> enne asutamist põhikirja kooskõlastamine Finantsinspektsioonis;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t-EE" sz="1800" baseline="0" dirty="0" smtClean="0">
                          <a:latin typeface="Georgia" pitchFamily="18" charset="0"/>
                        </a:rPr>
                        <a:t> juhtorganite pädevuse erisused;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t-EE" sz="1800" baseline="0" dirty="0" smtClean="0">
                          <a:latin typeface="Georgia" pitchFamily="18" charset="0"/>
                        </a:rPr>
                        <a:t> erinõuded ühinemisele (Finantsinspektsiooni luba) ja lõpetamisele (aruandlus).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24862" cy="1138237"/>
          </a:xfrm>
        </p:spPr>
        <p:txBody>
          <a:bodyPr/>
          <a:lstStyle/>
          <a:p>
            <a:r>
              <a:rPr lang="et-EE" sz="3200" dirty="0" smtClean="0"/>
              <a:t>Muutuva kapitaliga aktsiaselts ehk aktsiaseltsifond (II)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712967" cy="4474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232248"/>
                <a:gridCol w="2448272"/>
                <a:gridCol w="2736303"/>
              </a:tblGrid>
              <a:tr h="291726">
                <a:tc>
                  <a:txBody>
                    <a:bodyPr/>
                    <a:lstStyle/>
                    <a:p>
                      <a:pPr algn="ctr"/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dirty="0" smtClean="0">
                          <a:latin typeface="Georgia" pitchFamily="18" charset="0"/>
                        </a:rPr>
                        <a:t>Äriseadustik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dirty="0" smtClean="0">
                          <a:latin typeface="Georgia" pitchFamily="18" charset="0"/>
                        </a:rPr>
                        <a:t>Kehtiv IFS 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dirty="0" smtClean="0">
                          <a:latin typeface="Georgia" pitchFamily="18" charset="0"/>
                        </a:rPr>
                        <a:t>Uus IFS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716056">
                <a:tc>
                  <a:txBody>
                    <a:bodyPr/>
                    <a:lstStyle/>
                    <a:p>
                      <a:r>
                        <a:rPr lang="et-EE" sz="1400" dirty="0" smtClean="0">
                          <a:latin typeface="Georgia" pitchFamily="18" charset="0"/>
                        </a:rPr>
                        <a:t>Asutamine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 smtClean="0">
                          <a:latin typeface="Georgia" pitchFamily="18" charset="0"/>
                        </a:rPr>
                        <a:t>Äriregistrisse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kandmine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 smtClean="0">
                          <a:latin typeface="Georgia" pitchFamily="18" charset="0"/>
                        </a:rPr>
                        <a:t>FI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kooskõlastus ja asutamiseks äriregistrisse kandmine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 smtClean="0">
                          <a:latin typeface="Georgia" pitchFamily="18" charset="0"/>
                        </a:rPr>
                        <a:t>FI kooskõlastus või tegevusluba ja äriregistrisse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kandmine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352549">
                <a:tc>
                  <a:txBody>
                    <a:bodyPr/>
                    <a:lstStyle/>
                    <a:p>
                      <a:r>
                        <a:rPr lang="et-EE" sz="1400" dirty="0" smtClean="0">
                          <a:latin typeface="Georgia" pitchFamily="18" charset="0"/>
                        </a:rPr>
                        <a:t>Aktsiakapitali </a:t>
                      </a:r>
                      <a:r>
                        <a:rPr lang="et-EE" sz="1400" dirty="0" err="1" smtClean="0">
                          <a:latin typeface="Georgia" pitchFamily="18" charset="0"/>
                        </a:rPr>
                        <a:t>sisseaksed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400" dirty="0" smtClean="0">
                          <a:latin typeface="Georgia" pitchFamily="18" charset="0"/>
                        </a:rPr>
                        <a:t> Tasuda enne asutamist.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400" dirty="0" smtClean="0">
                          <a:latin typeface="Georgia" pitchFamily="18" charset="0"/>
                        </a:rPr>
                        <a:t> Muutmine äriseadustiku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alusel üldkoosoleku otsusega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400" dirty="0" smtClean="0">
                          <a:latin typeface="Georgia" pitchFamily="18" charset="0"/>
                        </a:rPr>
                        <a:t> Tasuda enne asutamist.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400" dirty="0" smtClean="0">
                          <a:latin typeface="Georgia" pitchFamily="18" charset="0"/>
                        </a:rPr>
                        <a:t> Muutmine äriseadustiku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alusel üldkoosoleku otsusega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85725" algn="l"/>
                        </a:tabLst>
                        <a:defRPr/>
                      </a:pPr>
                      <a:r>
                        <a:rPr lang="et-EE" sz="1400" dirty="0" smtClean="0">
                          <a:latin typeface="Georgia" pitchFamily="18" charset="0"/>
                        </a:rPr>
                        <a:t>Tasuda enne asutamist.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361950" algn="l"/>
                        </a:tabLst>
                        <a:defRPr/>
                      </a:pPr>
                      <a:r>
                        <a:rPr lang="et-EE" sz="1400" dirty="0" smtClean="0">
                          <a:latin typeface="Georgia" pitchFamily="18" charset="0"/>
                        </a:rPr>
                        <a:t> Muutmine aktsiate väljalaskmisel või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et-EE" sz="1400" dirty="0" smtClean="0">
                          <a:latin typeface="Georgia" pitchFamily="18" charset="0"/>
                        </a:rPr>
                        <a:t>tagasivõtmisel fondivalitseja või fondi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juhatuse otsusel 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928220">
                <a:tc>
                  <a:txBody>
                    <a:bodyPr/>
                    <a:lstStyle/>
                    <a:p>
                      <a:r>
                        <a:rPr lang="et-EE" sz="1400" dirty="0" smtClean="0">
                          <a:latin typeface="Georgia" pitchFamily="18" charset="0"/>
                        </a:rPr>
                        <a:t>Aktsionäri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et-EE" sz="1400" dirty="0" smtClean="0">
                          <a:latin typeface="Georgia" pitchFamily="18" charset="0"/>
                        </a:rPr>
                        <a:t>lahkumine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 smtClean="0">
                          <a:latin typeface="Georgia" pitchFamily="18" charset="0"/>
                        </a:rPr>
                        <a:t>Aktsia võõrandamine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kolmandale isikule või aktsiakapitali vähendamine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 smtClean="0">
                          <a:latin typeface="Georgia" pitchFamily="18" charset="0"/>
                        </a:rPr>
                        <a:t>Aktsia võõrandamine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kolmandale isikule või aktsiakapitali vähendamine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 smtClean="0">
                          <a:latin typeface="Georgia" pitchFamily="18" charset="0"/>
                        </a:rPr>
                        <a:t>Aktsia tagasivõtmine fondi poolt või aktsia võõrandamine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kolmandale isikule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140385">
                <a:tc>
                  <a:txBody>
                    <a:bodyPr/>
                    <a:lstStyle/>
                    <a:p>
                      <a:r>
                        <a:rPr lang="et-EE" sz="1400" dirty="0" smtClean="0">
                          <a:latin typeface="Georgia" pitchFamily="18" charset="0"/>
                        </a:rPr>
                        <a:t>Tegevus-valdkond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 smtClean="0">
                          <a:latin typeface="Georgia" pitchFamily="18" charset="0"/>
                        </a:rPr>
                        <a:t>Äriregistri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teavitamine</a:t>
                      </a:r>
                      <a:r>
                        <a:rPr lang="et-EE" sz="1400" dirty="0" smtClean="0">
                          <a:latin typeface="Georgia" pitchFamily="18" charset="0"/>
                        </a:rPr>
                        <a:t> põhitegevusalast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400" dirty="0" smtClean="0">
                          <a:latin typeface="Georgia" pitchFamily="18" charset="0"/>
                        </a:rPr>
                        <a:t> Aktsiate väljalaskel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saadud raha investeerimine.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400" baseline="0" dirty="0" smtClean="0">
                          <a:latin typeface="Georgia" pitchFamily="18" charset="0"/>
                        </a:rPr>
                        <a:t> Tegutsemiseks sõlmib lepingu fondivalitsejaga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400" dirty="0" smtClean="0">
                          <a:latin typeface="Georgia" pitchFamily="18" charset="0"/>
                        </a:rPr>
                        <a:t>Aktsiate väljalaske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l saadud raha investeerimine.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400" baseline="0" dirty="0" smtClean="0">
                          <a:latin typeface="Georgia" pitchFamily="18" charset="0"/>
                        </a:rPr>
                        <a:t>Tegutsemises sõlmib lepingu fondivalitsejaga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641208" cy="777875"/>
          </a:xfrm>
        </p:spPr>
        <p:txBody>
          <a:bodyPr/>
          <a:lstStyle/>
          <a:p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et-EE" sz="3200" dirty="0" smtClean="0"/>
              <a:t>Esitluse </a:t>
            </a:r>
            <a:r>
              <a:rPr lang="et-EE" sz="3200" dirty="0" smtClean="0"/>
              <a:t>sisukord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Eelnõu eesmärgid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Investeerimisfondi eesmärgid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Eesti fondituru ülevaade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Seaduse allikad (EL õigus)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Fondivalitsejate nn kolmene liigitus, nõuded erinevatele fondivalitsejatele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Erinevad fonditüübid: lepinguline fond, aktsiaseltsifond ja usaldusfond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Depositoorium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/>
              <a:t>Muudatused pensionifondide regulatsioonis, sh tasud ja investeerimine Eestisse</a:t>
            </a:r>
          </a:p>
          <a:p>
            <a:endParaRPr lang="et-EE" sz="1800" dirty="0" smtClean="0">
              <a:latin typeface="+mn-lt"/>
            </a:endParaRPr>
          </a:p>
          <a:p>
            <a:endParaRPr lang="et-EE" sz="1800" dirty="0" smtClean="0">
              <a:latin typeface="+mn-lt"/>
            </a:endParaRPr>
          </a:p>
          <a:p>
            <a:endParaRPr lang="et-EE" sz="1800" dirty="0" smtClean="0">
              <a:latin typeface="+mn-lt"/>
            </a:endParaRPr>
          </a:p>
          <a:p>
            <a:endParaRPr lang="et-EE" sz="1800" dirty="0" smtClean="0">
              <a:latin typeface="+mn-lt"/>
            </a:endParaRPr>
          </a:p>
          <a:p>
            <a:endParaRPr lang="et-EE" sz="1800" dirty="0" smtClean="0">
              <a:latin typeface="+mn-lt"/>
            </a:endParaRPr>
          </a:p>
          <a:p>
            <a:endParaRPr lang="et-E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Muutuva kapitaliga aktsiaselts ehk aktsiaseltsifond (III)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t-EE" smtClean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10432"/>
              </p:ext>
            </p:extLst>
          </p:nvPr>
        </p:nvGraphicFramePr>
        <p:xfrm>
          <a:off x="178397" y="1660060"/>
          <a:ext cx="8712968" cy="4750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768752"/>
              </a:tblGrid>
              <a:tr h="43239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 smtClean="0">
                          <a:latin typeface="Georgia" pitchFamily="18" charset="0"/>
                        </a:rPr>
                        <a:t>AKTSIASELTSIFOND IFS EELNÕUS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t-EE" sz="2000" dirty="0" smtClean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t-EE" sz="1600" dirty="0" smtClean="0">
                          <a:latin typeface="Georgia" pitchFamily="18" charset="0"/>
                        </a:rPr>
                        <a:t>Muudatus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t-EE" sz="1600" dirty="0" smtClean="0">
                          <a:latin typeface="Georgia" pitchFamily="18" charset="0"/>
                        </a:rPr>
                        <a:t>Kasutusvõimalused</a:t>
                      </a:r>
                    </a:p>
                  </a:txBody>
                  <a:tcPr/>
                </a:tc>
              </a:tr>
              <a:tr h="4807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t-EE" sz="1600" dirty="0" smtClean="0">
                          <a:latin typeface="Georgia" pitchFamily="18" charset="0"/>
                        </a:rPr>
                        <a:t> Aktsiakapital</a:t>
                      </a:r>
                      <a:r>
                        <a:rPr lang="et-EE" sz="1600" baseline="0" dirty="0" smtClean="0">
                          <a:latin typeface="Georgia" pitchFamily="18" charset="0"/>
                        </a:rPr>
                        <a:t> on igal ajal võrdne fondi vara puhasväärtusega</a:t>
                      </a:r>
                      <a:endParaRPr lang="et-EE" sz="1600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Fondile ei kohaldata äriseadustiku aktsiakapitali, aktsia nimiväärtuse sätteid; </a:t>
                      </a:r>
                    </a:p>
                    <a:p>
                      <a:pPr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Aktsiakapitali suuruse muutumist ei kanta äriregistrisse;</a:t>
                      </a:r>
                    </a:p>
                    <a:p>
                      <a:pPr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Kapital suurus muutub fondi vara puhasväärtuse muutumisel ja sellest teavitamine IFS alusel;</a:t>
                      </a:r>
                    </a:p>
                    <a:p>
                      <a:pPr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Miinimumkapital avalikel fondidel 125 000 eurot;</a:t>
                      </a:r>
                    </a:p>
                    <a:p>
                      <a:pPr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Äriregistrisse kantakse, et fondi valitseb fondivalitseja.</a:t>
                      </a:r>
                    </a:p>
                  </a:txBody>
                  <a:tcPr/>
                </a:tc>
              </a:tr>
              <a:tr h="4807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et-EE" sz="1600" dirty="0" smtClean="0">
                          <a:latin typeface="Georgia" pitchFamily="18" charset="0"/>
                        </a:rPr>
                        <a:t>Nimiväärtuseta aktsia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Arvestuslik väärtus fondi vara puhasväärtuse alusel; lubatud on murdaktsiad;</a:t>
                      </a:r>
                    </a:p>
                    <a:p>
                      <a:pPr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Aktsiaid saab igal ajal ehk nõudmisel tagasi võtta – fondi saab pakkuda avalikkusele eurofondina;</a:t>
                      </a:r>
                    </a:p>
                    <a:p>
                      <a:pPr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Aktsiaid ei tule registreerida Eesti Väärtpaberite Keskregistris;</a:t>
                      </a:r>
                    </a:p>
                    <a:p>
                      <a:pPr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Allfondide korral võib aktsia liigist sõltuvalt selle väärtus erineda.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641208" cy="777875"/>
          </a:xfrm>
        </p:spPr>
        <p:txBody>
          <a:bodyPr/>
          <a:lstStyle/>
          <a:p>
            <a:r>
              <a:rPr lang="et-EE" sz="3200" dirty="0" smtClean="0"/>
              <a:t>Usaldusfond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27620" y="1196752"/>
            <a:ext cx="8047133" cy="45247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 dirty="0" smtClean="0"/>
              <a:t>Usaldusfond </a:t>
            </a:r>
            <a:r>
              <a:rPr lang="et-EE" sz="1800" dirty="0" smtClean="0"/>
              <a:t>on IFS alusel usaldusühinguna asutatud fond, kohaldatakse ÄS-s sätestatut, kui IFS-st ei tulene teisiti.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t-EE" sz="1800" dirty="0" smtClean="0"/>
              <a:t>Usaldusfondi ühinguleping jõustub asutamise kohta kande tegemisel äriregistris, avaldusele tuleb lisada finantsjärelevalve asutuse kinnitus.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 dirty="0" smtClean="0"/>
              <a:t>Usaldusfond võib valitseda oma vara ise (täisosanikuks on sel juhul fondivalitseja) või sõlmida fondi vara valitsemiseks valitsemislepingu fondivalitsejaga.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 dirty="0" smtClean="0"/>
              <a:t>Fondivalitsejas olulise osaluse omandamise nõudeid kohaldatakse usaldusfondi vara ise valitseva usaldusfondi täisosanikule ja nendele usaldusosanikele, kes osalevad fondi juhtimises.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t-EE" sz="1800" dirty="0" smtClean="0"/>
              <a:t>Usaldusfondile kehtib võrreldes tavapärase usaldusühinguga maksuläbipaistvus (nn </a:t>
            </a:r>
            <a:r>
              <a:rPr lang="et-EE" sz="1800" i="1" dirty="0" smtClean="0"/>
              <a:t>pass-</a:t>
            </a:r>
            <a:r>
              <a:rPr lang="et-EE" sz="1800" i="1" dirty="0" err="1" smtClean="0"/>
              <a:t>through</a:t>
            </a:r>
            <a:r>
              <a:rPr lang="et-EE" sz="1800" i="1" dirty="0" smtClean="0"/>
              <a:t> </a:t>
            </a:r>
            <a:r>
              <a:rPr lang="et-EE" sz="1800" i="1" dirty="0" err="1" smtClean="0"/>
              <a:t>tax</a:t>
            </a:r>
            <a:r>
              <a:rPr lang="et-EE" sz="1800" i="1" dirty="0" smtClean="0"/>
              <a:t> </a:t>
            </a:r>
            <a:r>
              <a:rPr lang="et-EE" sz="1800" i="1" dirty="0" err="1" smtClean="0"/>
              <a:t>treatment</a:t>
            </a:r>
            <a:r>
              <a:rPr lang="et-EE" sz="1800" i="1" dirty="0" smtClean="0"/>
              <a:t>)</a:t>
            </a:r>
            <a:r>
              <a:rPr lang="et-EE" sz="1800" dirty="0" smtClean="0"/>
              <a:t>, </a:t>
            </a:r>
            <a:r>
              <a:rPr lang="et-EE" sz="1800" dirty="0" smtClean="0"/>
              <a:t>mis tähendab, et fond ise ei ole maksukohustuslaseks </a:t>
            </a:r>
            <a:r>
              <a:rPr lang="et-EE" sz="1800" dirty="0" smtClean="0"/>
              <a:t>ning</a:t>
            </a:r>
            <a:r>
              <a:rPr lang="et-EE" sz="1800" dirty="0" smtClean="0"/>
              <a:t> </a:t>
            </a:r>
            <a:r>
              <a:rPr lang="et-EE" sz="1800" dirty="0" smtClean="0"/>
              <a:t>fondi investoreid maksustatakse täpselt sama moodi nagu siis, kui nad oleksid teinud vastava investeeringu sihtettevõttesse otse s.t. ilma fondi vahenduseta .</a:t>
            </a:r>
          </a:p>
          <a:p>
            <a:pPr lvl="0"/>
            <a:endParaRPr lang="et-EE" sz="1800" dirty="0" smtClean="0"/>
          </a:p>
          <a:p>
            <a:endParaRPr lang="et-EE" sz="1800" dirty="0" smtClean="0"/>
          </a:p>
          <a:p>
            <a:endParaRPr lang="et-EE" sz="1800" dirty="0" smtClean="0"/>
          </a:p>
          <a:p>
            <a:endParaRPr lang="et-EE" sz="1800" dirty="0" smtClean="0">
              <a:latin typeface="+mn-lt"/>
            </a:endParaRPr>
          </a:p>
          <a:p>
            <a:endParaRPr lang="et-E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638" cy="1138237"/>
          </a:xfrm>
        </p:spPr>
        <p:txBody>
          <a:bodyPr/>
          <a:lstStyle/>
          <a:p>
            <a:r>
              <a:rPr lang="et-EE" sz="3200" dirty="0" smtClean="0"/>
              <a:t>Usaldusühing/fond – uue ja kehtiva regulatsiooni võrdlus 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1175" y="1773238"/>
          <a:ext cx="8047036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819"/>
                <a:gridCol w="2476033"/>
                <a:gridCol w="357618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Kehtiv regulatsioon (äriseadustik)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Uus regulatsioon </a:t>
                      </a:r>
                    </a:p>
                    <a:p>
                      <a:pPr algn="ctr"/>
                      <a:r>
                        <a:rPr lang="et-EE" sz="1600" dirty="0" smtClean="0">
                          <a:latin typeface="Georgia" pitchFamily="18" charset="0"/>
                        </a:rPr>
                        <a:t>(IFS)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Registreerimine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Info</a:t>
                      </a:r>
                      <a:r>
                        <a:rPr lang="et-EE" sz="1600" baseline="0" dirty="0" smtClean="0">
                          <a:latin typeface="Georgia" pitchFamily="18" charset="0"/>
                        </a:rPr>
                        <a:t> juhtide kohta tuleb esitada äriregistrile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Vastavat registrit peab</a:t>
                      </a:r>
                      <a:r>
                        <a:rPr lang="et-EE" sz="1600" baseline="0" dirty="0" smtClean="0">
                          <a:latin typeface="Georgia" pitchFamily="18" charset="0"/>
                        </a:rPr>
                        <a:t> fondivalitseja ise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Sissemaksed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Tuleb tasuda kokkulepitud </a:t>
                      </a:r>
                      <a:r>
                        <a:rPr lang="et-EE" sz="1600" baseline="0" dirty="0" smtClean="0">
                          <a:latin typeface="Georgia" pitchFamily="18" charset="0"/>
                        </a:rPr>
                        <a:t>tähtajaks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 smtClean="0">
                          <a:latin typeface="Georgia" pitchFamily="18" charset="0"/>
                        </a:rPr>
                        <a:t>Lepitakse kokku ühingulepingus, sõltub</a:t>
                      </a:r>
                      <a:r>
                        <a:rPr lang="et-EE" sz="1600" baseline="0" dirty="0" smtClean="0">
                          <a:latin typeface="Georgia" pitchFamily="18" charset="0"/>
                        </a:rPr>
                        <a:t> investeeringu vajadusest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Kasumis/kahjumis</a:t>
                      </a:r>
                      <a:r>
                        <a:rPr lang="et-EE" sz="1600" baseline="0" dirty="0" smtClean="0">
                          <a:latin typeface="Georgia" pitchFamily="18" charset="0"/>
                        </a:rPr>
                        <a:t> osalemine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Üks kord aastas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Kohe pärast investeeringust väljumist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Osaniku lahkumine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Üks</a:t>
                      </a:r>
                      <a:r>
                        <a:rPr lang="et-EE" sz="1600" baseline="0" dirty="0" smtClean="0">
                          <a:latin typeface="Georgia" pitchFamily="18" charset="0"/>
                        </a:rPr>
                        <a:t> kord aastas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Lepitakse kokku ühingulepingus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Konkurentsipiirang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Ei tohi teisi fonde</a:t>
                      </a:r>
                      <a:r>
                        <a:rPr lang="et-EE" sz="1600" baseline="0" dirty="0" smtClean="0">
                          <a:latin typeface="Georgia" pitchFamily="18" charset="0"/>
                        </a:rPr>
                        <a:t> valitseda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Võib teisi fonde valitseda, kui huvide konflikt on maandatud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Vastutus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Vastutab  fondi kohustuste eest 5. a jooksul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Ei</a:t>
                      </a:r>
                      <a:r>
                        <a:rPr lang="et-EE" sz="1600" baseline="0" dirty="0" smtClean="0">
                          <a:latin typeface="Georgia" pitchFamily="18" charset="0"/>
                        </a:rPr>
                        <a:t> vastuta </a:t>
                      </a:r>
                      <a:r>
                        <a:rPr lang="et-EE" sz="1600" dirty="0" smtClean="0">
                          <a:latin typeface="Georgia" pitchFamily="18" charset="0"/>
                        </a:rPr>
                        <a:t>fondi kohustuste eest tehtud väljamakse ulatuses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 marL="87339" marR="87339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Depositoorium</a:t>
            </a: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064896" cy="49294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 smtClean="0"/>
              <a:t>Depositooriumi peamine ülesanne on fondi vara hoidmine ja selle üle arvestuse pidamine.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 smtClean="0"/>
              <a:t>Depositooriumil on õigus anda oma tegevusi edasi teisele isikule juhul, kui selleks on vajadus ja depositoorium on veendunud selles, et teine isik on usaldusväärne ja pädev.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 smtClean="0"/>
              <a:t>Depositooriumiks on üldjuhul pank.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 smtClean="0"/>
              <a:t>Depositoorium peab olema kõigil avalikel fondidel, sh pensionifondidel.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 smtClean="0"/>
              <a:t>Depositoorium vastutab fondi vara kaotsimineku eest.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 smtClean="0"/>
              <a:t>Depositooriumi roll ja ülesanded jäävad võrreldes kehtiva seadusega suuresti samaks.</a:t>
            </a:r>
            <a:endParaRPr lang="et-EE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95288" y="332656"/>
            <a:ext cx="8748712" cy="504825"/>
          </a:xfrm>
        </p:spPr>
        <p:txBody>
          <a:bodyPr/>
          <a:lstStyle/>
          <a:p>
            <a:r>
              <a:rPr lang="et-EE" sz="3200" dirty="0" smtClean="0"/>
              <a:t>Pensionifondid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404402"/>
              </p:ext>
            </p:extLst>
          </p:nvPr>
        </p:nvGraphicFramePr>
        <p:xfrm>
          <a:off x="323528" y="1196752"/>
          <a:ext cx="842486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Up Arrow 11"/>
          <p:cNvSpPr/>
          <p:nvPr/>
        </p:nvSpPr>
        <p:spPr>
          <a:xfrm>
            <a:off x="6948264" y="2996952"/>
            <a:ext cx="1008063" cy="1656333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t-EE" dirty="0"/>
              <a:t>Ei või Eestis pakkuda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611560" y="5157192"/>
            <a:ext cx="5328592" cy="863240"/>
            <a:chOff x="2085750" y="1167406"/>
            <a:chExt cx="3446979" cy="863240"/>
          </a:xfrm>
          <a:solidFill>
            <a:srgbClr val="002060"/>
          </a:solidFill>
        </p:grpSpPr>
        <p:sp>
          <p:nvSpPr>
            <p:cNvPr id="13" name="Rounded Rectangle 12"/>
            <p:cNvSpPr/>
            <p:nvPr/>
          </p:nvSpPr>
          <p:spPr>
            <a:xfrm>
              <a:off x="2085750" y="1167406"/>
              <a:ext cx="3446979" cy="86324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111033" y="1192689"/>
              <a:ext cx="3396413" cy="8126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sz="2200" kern="1200" dirty="0" smtClean="0"/>
                <a:t>Pensionifondi valitsejad (4)</a:t>
              </a:r>
              <a:endParaRPr lang="et-EE" sz="2200" kern="1200" dirty="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663" y="1552198"/>
            <a:ext cx="3313113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0069" y="1486317"/>
            <a:ext cx="35306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9818" y="4365104"/>
            <a:ext cx="3527425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37340" y="1213644"/>
            <a:ext cx="132247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t-EE" sz="1600" b="1" spc="320" dirty="0" smtClean="0"/>
              <a:t>Liitunud</a:t>
            </a:r>
            <a:endParaRPr lang="et-EE" sz="1600" b="1" spc="320" dirty="0"/>
          </a:p>
        </p:txBody>
      </p:sp>
      <p:sp>
        <p:nvSpPr>
          <p:cNvPr id="8" name="TextBox 7"/>
          <p:cNvSpPr txBox="1"/>
          <p:nvPr/>
        </p:nvSpPr>
        <p:spPr>
          <a:xfrm>
            <a:off x="5651500" y="1212667"/>
            <a:ext cx="9477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t-EE" sz="1600" b="1" spc="320" dirty="0"/>
              <a:t>Varad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6236" y="3908095"/>
            <a:ext cx="24145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t-EE" sz="1600" b="1" spc="320" dirty="0"/>
              <a:t>Indeksid/tootlus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II </a:t>
            </a:r>
            <a:r>
              <a:rPr lang="et-EE" sz="3200" dirty="0" smtClean="0"/>
              <a:t>sammas numbrites</a:t>
            </a:r>
            <a:endParaRPr lang="et-E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Kohustuslik pensionifond ja valitseja </a:t>
            </a: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4135"/>
            <a:ext cx="8424936" cy="456937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t-EE" sz="2400" dirty="0" smtClean="0"/>
              <a:t>Kohustuslik pensionifond – Eestis loodud, investeerimisfondide seaduse reeglitele vastav ja Finantsinspektsiooni järelevalve all olev fond (nn II samba fond).</a:t>
            </a:r>
          </a:p>
          <a:p>
            <a:pPr marL="514350" indent="-514350">
              <a:buAutoNum type="arabicPeriod"/>
            </a:pPr>
            <a:r>
              <a:rPr lang="et-EE" sz="2400" dirty="0" smtClean="0"/>
              <a:t>Kohustusliku </a:t>
            </a:r>
            <a:r>
              <a:rPr lang="et-EE" sz="2400" dirty="0" smtClean="0"/>
              <a:t>pensionifondi valitseja – Eestis asutatud aktsiaselts, kes on saanud tegevusloa kohustuslike pensionifondide valitsemiseks .</a:t>
            </a:r>
          </a:p>
          <a:p>
            <a:pPr marL="514350" indent="-514350">
              <a:buAutoNum type="arabicPeriod"/>
            </a:pPr>
            <a:r>
              <a:rPr lang="et-EE" sz="2400" dirty="0" smtClean="0"/>
              <a:t>Eelnõu </a:t>
            </a:r>
            <a:r>
              <a:rPr lang="et-EE" sz="2400" dirty="0" smtClean="0"/>
              <a:t>lubab kohustuslikke pensionifonde valitseda ka EL liikmesriigi eurofondi valitseja Eesti filiaalil, kes on saanud Finantsinspektsioonilt selleks tegevusloa. </a:t>
            </a:r>
          </a:p>
          <a:p>
            <a:pPr marL="514350" indent="-514350">
              <a:buAutoNum type="arabicPeriod"/>
            </a:pPr>
            <a:endParaRPr lang="et-EE" sz="24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778098"/>
          </a:xfrm>
        </p:spPr>
        <p:txBody>
          <a:bodyPr/>
          <a:lstStyle/>
          <a:p>
            <a:r>
              <a:rPr lang="et-EE" sz="3200" dirty="0" smtClean="0"/>
              <a:t>Muudatused kohustusliku pensionifondi osas </a:t>
            </a: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5472608"/>
          </a:xfrm>
        </p:spPr>
        <p:txBody>
          <a:bodyPr/>
          <a:lstStyle/>
          <a:p>
            <a:pPr marL="514350" indent="-249238">
              <a:buAutoNum type="arabicPeriod"/>
            </a:pPr>
            <a:r>
              <a:rPr lang="et-EE" sz="1800" dirty="0" smtClean="0"/>
              <a:t>Pensionifondi valitseja peab valitsema vähemalt ühte konservatiivset pensionifondi (nn võlakirjafond või 0% aktsiaosakaaluga fond). See põhimõte on ka kehtivas seaduses ja ei muutu.</a:t>
            </a:r>
          </a:p>
          <a:p>
            <a:pPr marL="514350" indent="-249238">
              <a:buAutoNum type="arabicPeriod"/>
            </a:pPr>
            <a:r>
              <a:rPr lang="et-EE" sz="1800" dirty="0" smtClean="0"/>
              <a:t>Lisaks </a:t>
            </a:r>
            <a:r>
              <a:rPr lang="et-EE" sz="1800" dirty="0" smtClean="0"/>
              <a:t>lubab kehtiv seadus valitseda 25%, 50% ja 75% aktsiaosakaaluga pensionifonde. Uus seadus lubab valitseda ka pensionifondi, mille aktsiaosakaal aja jooksul väheneb ehk mis on suunatud konkreetsele vanusegrupile (nn elutsüklifond).</a:t>
            </a:r>
          </a:p>
          <a:p>
            <a:pPr marL="514350" indent="-249238">
              <a:buAutoNum type="arabicPeriod"/>
            </a:pPr>
            <a:r>
              <a:rPr lang="et-EE" sz="1800" dirty="0" smtClean="0"/>
              <a:t>Jätkuvalt </a:t>
            </a:r>
            <a:r>
              <a:rPr lang="et-EE" sz="1800" dirty="0" smtClean="0"/>
              <a:t>ei ole lubatud valitseda mitut ühesugust täpselt samasugust pensionifondi, võttes samas arvesse järgmist: </a:t>
            </a:r>
          </a:p>
          <a:p>
            <a:pPr marL="712788" lvl="2" indent="-169863"/>
            <a:r>
              <a:rPr lang="et-EE" sz="1600" dirty="0" smtClean="0"/>
              <a:t>Kui fondidel on ühesugused aktsiaosakaalud, pidid muud seaduses nimetatud investeerimispiirangud olema erinevad (investeeringud erinevatesse riikidesse, erinevused kinnisasjadesse või teistesse fondidesse tehtud investeeringutes).  </a:t>
            </a:r>
            <a:endParaRPr lang="et-EE" sz="1600" dirty="0" smtClean="0"/>
          </a:p>
          <a:p>
            <a:pPr marL="712788" lvl="2" indent="-169863"/>
            <a:endParaRPr lang="et-EE" sz="1600" dirty="0" smtClean="0"/>
          </a:p>
          <a:p>
            <a:pPr marL="712788" lvl="2" indent="-169863"/>
            <a:r>
              <a:rPr lang="et-EE" sz="1600" dirty="0" smtClean="0"/>
              <a:t>Eelnõu muudab uute fondide (nt indeksfondi tüüpi fondid) loomise paindlikumaks, sest kaotab konkreetsed nõuded erinevusele</a:t>
            </a:r>
            <a:r>
              <a:rPr lang="et-EE" sz="1600" dirty="0" smtClean="0"/>
              <a:t>.</a:t>
            </a:r>
          </a:p>
          <a:p>
            <a:pPr marL="712788" lvl="2" indent="-169863"/>
            <a:endParaRPr lang="et-EE" sz="1600" dirty="0" smtClean="0"/>
          </a:p>
          <a:p>
            <a:pPr marL="712788" lvl="2" indent="-169863"/>
            <a:r>
              <a:rPr lang="et-EE" sz="1600" dirty="0" smtClean="0"/>
              <a:t>Säilib samas nõue, et valitsetavate pensionifondide investeerimispoliitika peab olema piisavalt erinev.</a:t>
            </a:r>
          </a:p>
          <a:p>
            <a:pPr marL="1314450" lvl="2" indent="-514350"/>
            <a:endParaRPr lang="et-EE" sz="16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862" cy="936625"/>
          </a:xfrm>
        </p:spPr>
        <p:txBody>
          <a:bodyPr/>
          <a:lstStyle/>
          <a:p>
            <a:r>
              <a:rPr lang="et-EE" sz="3200" dirty="0" smtClean="0"/>
              <a:t>Turvaelemendid </a:t>
            </a:r>
            <a:r>
              <a:rPr lang="et-EE" sz="3200" dirty="0" smtClean="0"/>
              <a:t>II </a:t>
            </a:r>
            <a:r>
              <a:rPr lang="et-EE" sz="3200" dirty="0" smtClean="0"/>
              <a:t>samba süsteemis</a:t>
            </a:r>
            <a:endParaRPr lang="et-EE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849985"/>
              </p:ext>
            </p:extLst>
          </p:nvPr>
        </p:nvGraphicFramePr>
        <p:xfrm>
          <a:off x="395536" y="1104258"/>
          <a:ext cx="8424862" cy="525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139731"/>
            <a:ext cx="8424863" cy="620688"/>
          </a:xfrm>
        </p:spPr>
        <p:txBody>
          <a:bodyPr/>
          <a:lstStyle/>
          <a:p>
            <a:r>
              <a:rPr lang="et-EE" sz="3200" dirty="0" smtClean="0"/>
              <a:t>Muudatused omavahendites ja -osakutes</a:t>
            </a:r>
            <a:endParaRPr lang="et-EE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664908"/>
              </p:ext>
            </p:extLst>
          </p:nvPr>
        </p:nvGraphicFramePr>
        <p:xfrm>
          <a:off x="323528" y="798349"/>
          <a:ext cx="8568952" cy="5978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86"/>
                <a:gridCol w="3545774"/>
                <a:gridCol w="3324492"/>
              </a:tblGrid>
              <a:tr h="432271">
                <a:tc>
                  <a:txBody>
                    <a:bodyPr/>
                    <a:lstStyle/>
                    <a:p>
                      <a:pPr algn="ctr"/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dirty="0" smtClean="0">
                          <a:latin typeface="Georgia" pitchFamily="18" charset="0"/>
                        </a:rPr>
                        <a:t>KEHTIV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SEADUS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 dirty="0" smtClean="0">
                          <a:latin typeface="Georgia" pitchFamily="18" charset="0"/>
                        </a:rPr>
                        <a:t>EELNÕU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b="1" dirty="0" smtClean="0">
                          <a:solidFill>
                            <a:srgbClr val="0070C0"/>
                          </a:solidFill>
                          <a:latin typeface="Georgia" pitchFamily="18" charset="0"/>
                        </a:rPr>
                        <a:t>Aktsiakapital</a:t>
                      </a:r>
                      <a:r>
                        <a:rPr lang="et-EE" sz="1400" b="1" baseline="0" dirty="0" smtClean="0">
                          <a:solidFill>
                            <a:srgbClr val="0070C0"/>
                          </a:solidFill>
                          <a:latin typeface="Georgia" pitchFamily="18" charset="0"/>
                        </a:rPr>
                        <a:t> (algkapital)</a:t>
                      </a:r>
                      <a:endParaRPr lang="et-EE" sz="1400" b="1" dirty="0">
                        <a:solidFill>
                          <a:srgbClr val="0070C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t-EE" sz="1400" baseline="0" dirty="0" smtClean="0">
                          <a:latin typeface="Georgia" pitchFamily="18" charset="0"/>
                        </a:rPr>
                        <a:t> 3 000 </a:t>
                      </a:r>
                      <a:r>
                        <a:rPr lang="et-EE" sz="1400" baseline="0" dirty="0" err="1" smtClean="0">
                          <a:latin typeface="Georgia" pitchFamily="18" charset="0"/>
                        </a:rPr>
                        <a:t>000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EUR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t-EE" sz="1400" baseline="0" dirty="0" smtClean="0">
                          <a:latin typeface="Georgia" pitchFamily="18" charset="0"/>
                        </a:rPr>
                        <a:t>(III. samba puhul 750 000 EUR)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t-EE" sz="1400" baseline="0" dirty="0" smtClean="0">
                          <a:latin typeface="Georgia" pitchFamily="18" charset="0"/>
                        </a:rPr>
                        <a:t>1 000 </a:t>
                      </a:r>
                      <a:r>
                        <a:rPr lang="et-EE" sz="1400" baseline="0" dirty="0" err="1" smtClean="0">
                          <a:latin typeface="Georgia" pitchFamily="18" charset="0"/>
                        </a:rPr>
                        <a:t>000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EUR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t-EE" sz="1400" baseline="0" dirty="0" smtClean="0">
                          <a:latin typeface="Georgia" pitchFamily="18" charset="0"/>
                        </a:rPr>
                        <a:t>(III. samba puhul 500 000 EUR)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32048">
                <a:tc gridSpan="3">
                  <a:txBody>
                    <a:bodyPr/>
                    <a:lstStyle/>
                    <a:p>
                      <a:pPr algn="ctr"/>
                      <a:r>
                        <a:rPr lang="et-EE" sz="1400" b="1" dirty="0" smtClean="0">
                          <a:solidFill>
                            <a:srgbClr val="0070C0"/>
                          </a:solidFill>
                          <a:latin typeface="Georgia" pitchFamily="18" charset="0"/>
                        </a:rPr>
                        <a:t>Omavahendite (OV)</a:t>
                      </a:r>
                      <a:r>
                        <a:rPr lang="et-EE" sz="1400" b="1" baseline="0" dirty="0" smtClean="0">
                          <a:solidFill>
                            <a:srgbClr val="0070C0"/>
                          </a:solidFill>
                          <a:latin typeface="Georgia" pitchFamily="18" charset="0"/>
                        </a:rPr>
                        <a:t> suurus = Max [a, b, c]</a:t>
                      </a:r>
                      <a:endParaRPr lang="et-EE" sz="1400" b="1" dirty="0">
                        <a:solidFill>
                          <a:srgbClr val="0070C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t-E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t-EE" sz="1600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t-EE" sz="1400" dirty="0" smtClean="0">
                          <a:latin typeface="Georgia" pitchFamily="18" charset="0"/>
                        </a:rPr>
                        <a:t>(a)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t-EE" sz="1400" baseline="0" dirty="0" smtClean="0">
                          <a:latin typeface="Georgia" pitchFamily="18" charset="0"/>
                        </a:rPr>
                        <a:t>OV  suurus aktsiakapitali järgi +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t-EE" sz="1400" baseline="0" dirty="0" smtClean="0">
                          <a:latin typeface="Georgia" pitchFamily="18" charset="0"/>
                        </a:rPr>
                        <a:t>täiendav OV nõue (0,02% varalt, mis ületab 250 000 </a:t>
                      </a:r>
                      <a:r>
                        <a:rPr lang="et-EE" sz="1400" baseline="0" dirty="0" err="1" smtClean="0">
                          <a:latin typeface="Georgia" pitchFamily="18" charset="0"/>
                        </a:rPr>
                        <a:t>000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), aga mitte rohkem kui 10 000 </a:t>
                      </a:r>
                      <a:r>
                        <a:rPr lang="et-EE" sz="1400" baseline="0" dirty="0" err="1" smtClean="0">
                          <a:latin typeface="Georgia" pitchFamily="18" charset="0"/>
                        </a:rPr>
                        <a:t>000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EUR;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t-EE" sz="1400" dirty="0" smtClean="0">
                          <a:latin typeface="Georgia" pitchFamily="18" charset="0"/>
                        </a:rPr>
                        <a:t>OV suurus algkapitali järgi;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t-EE" sz="1400" dirty="0" smtClean="0">
                          <a:latin typeface="Georgia" pitchFamily="18" charset="0"/>
                        </a:rPr>
                        <a:t>(b)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t-EE" sz="1400" baseline="0" dirty="0" smtClean="0">
                          <a:latin typeface="Georgia" pitchFamily="18" charset="0"/>
                        </a:rPr>
                        <a:t>OV kulude järgi (25% püsivatest üldkuludest);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t-EE" sz="1400" dirty="0" smtClean="0">
                          <a:latin typeface="Georgia" pitchFamily="18" charset="0"/>
                        </a:rPr>
                        <a:t>OV kulude järgi (25% püsivatest üldkuludest);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436008">
                <a:tc>
                  <a:txBody>
                    <a:bodyPr/>
                    <a:lstStyle/>
                    <a:p>
                      <a:pPr algn="ctr"/>
                      <a:r>
                        <a:rPr lang="et-EE" sz="1400" dirty="0" smtClean="0">
                          <a:latin typeface="Georgia" pitchFamily="18" charset="0"/>
                        </a:rPr>
                        <a:t>(c)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t-EE" sz="1400" baseline="0" dirty="0" smtClean="0">
                          <a:latin typeface="Georgia" pitchFamily="18" charset="0"/>
                        </a:rPr>
                        <a:t>Pensionifondi valitseja OV täiendav nõue  (2% pensionifondide varast, kui vara 125 000 </a:t>
                      </a:r>
                      <a:r>
                        <a:rPr lang="et-EE" sz="1400" baseline="0" dirty="0" err="1" smtClean="0">
                          <a:latin typeface="Georgia" pitchFamily="18" charset="0"/>
                        </a:rPr>
                        <a:t>000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; kui vara rohkem, siis 2 500 000 + 1% varast, mis ületab 125 000 </a:t>
                      </a:r>
                      <a:r>
                        <a:rPr lang="et-EE" sz="1400" baseline="0" dirty="0" err="1" smtClean="0">
                          <a:latin typeface="Georgia" pitchFamily="18" charset="0"/>
                        </a:rPr>
                        <a:t>000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).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t-EE" sz="1400" dirty="0" smtClean="0">
                          <a:latin typeface="Georgia" pitchFamily="18" charset="0"/>
                        </a:rPr>
                        <a:t>Pensionifondi valitseja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et-EE" sz="1400" dirty="0" smtClean="0">
                          <a:latin typeface="Georgia" pitchFamily="18" charset="0"/>
                        </a:rPr>
                        <a:t>OV täiendav nõue  (0,5% pensionifondi varast mahuni 1 miljard EUR + 0,02% varast, mis ületab 1 miljardit EUR).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918808">
                <a:tc>
                  <a:txBody>
                    <a:bodyPr/>
                    <a:lstStyle/>
                    <a:p>
                      <a:pPr algn="ctr"/>
                      <a:r>
                        <a:rPr lang="et-EE" sz="1400" b="1" dirty="0" smtClean="0">
                          <a:solidFill>
                            <a:srgbClr val="0070C0"/>
                          </a:solidFill>
                          <a:latin typeface="Georgia" pitchFamily="18" charset="0"/>
                        </a:rPr>
                        <a:t>Omaosakud </a:t>
                      </a:r>
                    </a:p>
                    <a:p>
                      <a:pPr algn="ctr"/>
                      <a:r>
                        <a:rPr lang="et-EE" sz="1400" b="1" dirty="0" smtClean="0">
                          <a:solidFill>
                            <a:srgbClr val="0070C0"/>
                          </a:solidFill>
                          <a:latin typeface="Georgia" pitchFamily="18" charset="0"/>
                        </a:rPr>
                        <a:t>(II sammas)</a:t>
                      </a:r>
                      <a:endParaRPr lang="et-EE" sz="1400" b="1" dirty="0">
                        <a:solidFill>
                          <a:srgbClr val="0070C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t-EE" sz="1400" dirty="0" smtClean="0">
                          <a:latin typeface="Georgia" pitchFamily="18" charset="0"/>
                        </a:rPr>
                        <a:t>Vähemalt 1% </a:t>
                      </a:r>
                      <a:r>
                        <a:rPr lang="et-EE" sz="1400" baseline="0" dirty="0" smtClean="0">
                          <a:latin typeface="Georgia" pitchFamily="18" charset="0"/>
                        </a:rPr>
                        <a:t>pensionifondide osakutest.</a:t>
                      </a:r>
                      <a:r>
                        <a:rPr lang="et-EE" sz="1400" dirty="0" smtClean="0">
                          <a:latin typeface="Georgia" pitchFamily="18" charset="0"/>
                        </a:rPr>
                        <a:t> 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t-EE" sz="1400" dirty="0" smtClean="0">
                          <a:latin typeface="Georgia" pitchFamily="18" charset="0"/>
                        </a:rPr>
                        <a:t>Pensionifondide vara väärtuseni 1 miljard EUR – vähemalt 0,5% pensionifondide osakutest + vara väärtuse 1 miljardit EUR ületavas osas vähemalt 0,02% osakutest. </a:t>
                      </a:r>
                      <a:endParaRPr lang="et-EE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Eelnõu eesmärgid</a:t>
            </a: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14" y="1268760"/>
            <a:ext cx="8047133" cy="4524784"/>
          </a:xfrm>
        </p:spPr>
        <p:txBody>
          <a:bodyPr/>
          <a:lstStyle/>
          <a:p>
            <a:r>
              <a:rPr lang="et-EE" sz="2800" dirty="0" smtClean="0"/>
              <a:t>Uue seaduse peamine eesmärk on muuta Eesti fonditurgu atraktiivsemaks ja soodustada konkurentsi pensionifondide turul. </a:t>
            </a:r>
          </a:p>
          <a:p>
            <a:r>
              <a:rPr lang="et-EE" sz="2800" dirty="0" smtClean="0"/>
              <a:t>Nimetatud eesmärgil: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sz="2400" dirty="0" smtClean="0"/>
              <a:t>laiendatakse erinevates vormides investeerimisfondide loomise võimalust, toetades seeläbi vastava ärivaldkonna arengut;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sz="2400" dirty="0" smtClean="0"/>
              <a:t>vähendatakse professionaalsetele investoritele suunatud investeerimisfonde haldavate fondivalitsejate halduskoormust;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sz="2400" dirty="0" smtClean="0"/>
              <a:t>vähendatakse pensionifondide haldamise turule sisenemise barjääre.</a:t>
            </a:r>
          </a:p>
          <a:p>
            <a:pPr lvl="1"/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29275"/>
            <a:ext cx="8424936" cy="778098"/>
          </a:xfrm>
        </p:spPr>
        <p:txBody>
          <a:bodyPr/>
          <a:lstStyle/>
          <a:p>
            <a:r>
              <a:rPr lang="et-EE" sz="3200" dirty="0" smtClean="0"/>
              <a:t>Kohustuslike pensionifondide tasud</a:t>
            </a: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54461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t-EE" sz="1800" dirty="0" smtClean="0"/>
              <a:t>Tagasivõtmistasu: piirmäär langeb 1%-lt 0,05%-le konservatiivsete fondide puhul ja 0,1%-le teiste pensionifondide puhul. </a:t>
            </a:r>
          </a:p>
          <a:p>
            <a:pPr marL="1314450" lvl="2" indent="-514350"/>
            <a:r>
              <a:rPr lang="et-EE" sz="1800" dirty="0" smtClean="0"/>
              <a:t>Tagasivõtmistasu jääb fondi – kaetakse tehingukulud.</a:t>
            </a:r>
          </a:p>
          <a:p>
            <a:pPr marL="1314450" lvl="2" indent="-514350">
              <a:buNone/>
            </a:pPr>
            <a:r>
              <a:rPr lang="et-EE" sz="1800" dirty="0" smtClean="0"/>
              <a:t> </a:t>
            </a:r>
          </a:p>
          <a:p>
            <a:pPr marL="514350" indent="-514350">
              <a:buAutoNum type="arabicPeriod"/>
            </a:pPr>
            <a:r>
              <a:rPr lang="et-EE" sz="1800" dirty="0" smtClean="0"/>
              <a:t>Valitsemistasu: regulatsioon ei muutu, 2017 põhjalik analüüs (trend Eestis, muu maailma praktika, hinnangud konkurentsile ja regulatiivse sekkumise vajadusele).</a:t>
            </a:r>
          </a:p>
          <a:p>
            <a:pPr marL="1314450" lvl="2" indent="-514350"/>
            <a:r>
              <a:rPr lang="et-EE" sz="1800" dirty="0" smtClean="0"/>
              <a:t>Tasu piirmäär 1,2% konservatiivsel fondil ja 2% teistel fondidel.</a:t>
            </a:r>
          </a:p>
          <a:p>
            <a:pPr marL="1314450" lvl="2" indent="-514350"/>
            <a:r>
              <a:rPr lang="et-EE" sz="1800" dirty="0" smtClean="0"/>
              <a:t>Iga 100 MEUR ületamisel rakendub seda ületavale vara mahule tasu, mis on 10% väiksem eelmises 100 MEUR vahemikus kehtinust (alates 2010 nõue fondipõhine, alates 2015 valitsejapõhine).</a:t>
            </a:r>
          </a:p>
          <a:p>
            <a:pPr marL="1314450" lvl="2" indent="-514350"/>
            <a:r>
              <a:rPr lang="et-EE" sz="1800" dirty="0" smtClean="0"/>
              <a:t>Turule tulemas uued passiivselt juhitud fondid, mille tasud alla 0,5% (Tuleva, LHV, </a:t>
            </a:r>
            <a:r>
              <a:rPr lang="et-EE" sz="1800" dirty="0" err="1" smtClean="0"/>
              <a:t>Swedbank</a:t>
            </a:r>
            <a:r>
              <a:rPr lang="et-EE" sz="1800" dirty="0" smtClean="0"/>
              <a:t>).</a:t>
            </a:r>
          </a:p>
          <a:p>
            <a:pPr marL="1314450" lvl="2" indent="-514350"/>
            <a:r>
              <a:rPr lang="et-EE" sz="1800" dirty="0" smtClean="0"/>
              <a:t>Praegu keskmine valitsemistasu 1,25%, prognooside kohaselt järgmisel aastal 1,08% (uusi fonde arvestamata) ja langustrend jätkub.</a:t>
            </a:r>
          </a:p>
          <a:p>
            <a:pPr marL="514350" indent="-514350">
              <a:buAutoNum type="arabicPeriod"/>
            </a:pPr>
            <a:endParaRPr lang="et-EE" sz="24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778098"/>
          </a:xfrm>
        </p:spPr>
        <p:txBody>
          <a:bodyPr/>
          <a:lstStyle/>
          <a:p>
            <a:r>
              <a:rPr lang="et-EE" sz="3200" dirty="0" smtClean="0"/>
              <a:t>Valitsemistasu (Fondihaldurite liidu andmed)</a:t>
            </a:r>
            <a:endParaRPr lang="et-EE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213" y="1075892"/>
            <a:ext cx="8064896" cy="557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35696" y="2204864"/>
            <a:ext cx="6480720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ectangle 5"/>
          <p:cNvSpPr/>
          <p:nvPr/>
        </p:nvSpPr>
        <p:spPr>
          <a:xfrm>
            <a:off x="1835696" y="3789040"/>
            <a:ext cx="6480720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ectangle 6"/>
          <p:cNvSpPr/>
          <p:nvPr/>
        </p:nvSpPr>
        <p:spPr>
          <a:xfrm>
            <a:off x="1835696" y="5013176"/>
            <a:ext cx="6408712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ectangle 7"/>
          <p:cNvSpPr/>
          <p:nvPr/>
        </p:nvSpPr>
        <p:spPr>
          <a:xfrm>
            <a:off x="1835696" y="5589240"/>
            <a:ext cx="6408712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ectangle 8"/>
          <p:cNvSpPr/>
          <p:nvPr/>
        </p:nvSpPr>
        <p:spPr>
          <a:xfrm>
            <a:off x="1835696" y="5949280"/>
            <a:ext cx="6408712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778098"/>
          </a:xfrm>
        </p:spPr>
        <p:txBody>
          <a:bodyPr/>
          <a:lstStyle/>
          <a:p>
            <a:r>
              <a:rPr lang="et-EE" sz="3200" dirty="0" smtClean="0"/>
              <a:t>Seos tootluse ja valitsemistasu vahel</a:t>
            </a:r>
            <a:endParaRPr lang="et-EE" sz="3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52895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873508"/>
            <a:ext cx="87129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6088" indent="-265113" eaLnBrk="1" hangingPunct="1">
              <a:buFontTx/>
              <a:buChar char="-"/>
              <a:defRPr/>
            </a:pPr>
            <a:r>
              <a:rPr lang="et-EE" dirty="0" smtClean="0">
                <a:latin typeface="Georgia" pitchFamily="18" charset="0"/>
              </a:rPr>
              <a:t>Investeerimispiirangud </a:t>
            </a:r>
            <a:r>
              <a:rPr lang="et-EE" dirty="0">
                <a:latin typeface="Georgia" pitchFamily="18" charset="0"/>
              </a:rPr>
              <a:t>põhinevad eurofondide </a:t>
            </a:r>
            <a:r>
              <a:rPr lang="et-EE" dirty="0" smtClean="0">
                <a:latin typeface="Georgia" pitchFamily="18" charset="0"/>
              </a:rPr>
              <a:t>reeglitel</a:t>
            </a:r>
            <a:endParaRPr lang="et-EE" dirty="0">
              <a:latin typeface="Georgia" pitchFamily="18" charset="0"/>
            </a:endParaRPr>
          </a:p>
          <a:p>
            <a:pPr marL="446088" indent="-265113" eaLnBrk="1" hangingPunct="1">
              <a:buFontTx/>
              <a:buChar char="-"/>
              <a:defRPr/>
            </a:pPr>
            <a:r>
              <a:rPr lang="et-EE" dirty="0" smtClean="0">
                <a:latin typeface="Georgia" pitchFamily="18" charset="0"/>
              </a:rPr>
              <a:t>Samas võrreldes eurofondide reeglitega on tehtud teatud mööndused (nt võib pensionifondide vara ka kinnisasjadesse investeerida)</a:t>
            </a:r>
            <a:endParaRPr lang="et-EE" dirty="0">
              <a:latin typeface="Georgia" pitchFamily="18" charset="0"/>
            </a:endParaRPr>
          </a:p>
          <a:p>
            <a:pPr marL="446088" indent="-265113" eaLnBrk="1" hangingPunct="1">
              <a:buFontTx/>
              <a:buChar char="-"/>
              <a:defRPr/>
            </a:pPr>
            <a:r>
              <a:rPr lang="et-EE" dirty="0" smtClean="0">
                <a:latin typeface="Georgia" pitchFamily="18" charset="0"/>
              </a:rPr>
              <a:t>Ei ole piiratud otseselt seda, mis riiki võib investeerida</a:t>
            </a:r>
          </a:p>
          <a:p>
            <a:pPr marL="446088" indent="-265113" eaLnBrk="1" hangingPunct="1">
              <a:buFontTx/>
              <a:buChar char="-"/>
              <a:defRPr/>
            </a:pPr>
            <a:r>
              <a:rPr lang="et-EE" dirty="0" smtClean="0">
                <a:latin typeface="Georgia" pitchFamily="18" charset="0"/>
              </a:rPr>
              <a:t>Allolevad Eestisse tehtud investeeringud sisaldavad ka hoiuseid</a:t>
            </a:r>
            <a:endParaRPr lang="et-EE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5026" y="3501008"/>
            <a:ext cx="45894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382" y="2693967"/>
            <a:ext cx="3924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388" y="2781300"/>
            <a:ext cx="3960812" cy="215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t-EE"/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4820319" y="2889250"/>
            <a:ext cx="369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t-EE" altLang="et-EE" sz="1600" b="1" dirty="0"/>
              <a:t>Investeeringud instrumentide lõikes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168753"/>
            <a:ext cx="8424936" cy="778098"/>
          </a:xfrm>
        </p:spPr>
        <p:txBody>
          <a:bodyPr/>
          <a:lstStyle/>
          <a:p>
            <a:r>
              <a:rPr lang="et-EE" sz="3200" dirty="0" smtClean="0"/>
              <a:t>II </a:t>
            </a:r>
            <a:r>
              <a:rPr lang="et-EE" sz="3200" dirty="0" smtClean="0"/>
              <a:t>samba fondide investeeringud</a:t>
            </a:r>
            <a:endParaRPr lang="et-E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48" y="1700907"/>
            <a:ext cx="37893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79512" y="846572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t-EE" altLang="et-EE" sz="1600" dirty="0">
                <a:latin typeface="Georgia" pitchFamily="18" charset="0"/>
              </a:rPr>
              <a:t>Arvestamata hoiuseid </a:t>
            </a:r>
            <a:r>
              <a:rPr lang="et-EE" altLang="et-EE" sz="1600" dirty="0" smtClean="0">
                <a:latin typeface="Georgia" pitchFamily="18" charset="0"/>
              </a:rPr>
              <a:t>investeerisid </a:t>
            </a:r>
            <a:r>
              <a:rPr lang="et-EE" altLang="et-EE" sz="1600" dirty="0">
                <a:latin typeface="Georgia" pitchFamily="18" charset="0"/>
              </a:rPr>
              <a:t>II samba </a:t>
            </a:r>
            <a:r>
              <a:rPr lang="et-EE" altLang="et-EE" sz="1600" dirty="0" smtClean="0">
                <a:latin typeface="Georgia" pitchFamily="18" charset="0"/>
              </a:rPr>
              <a:t>fondid 2015. a lõpu seisuga Eestisse </a:t>
            </a:r>
            <a:r>
              <a:rPr lang="et-EE" altLang="et-EE" sz="1600" dirty="0">
                <a:latin typeface="Georgia" pitchFamily="18" charset="0"/>
              </a:rPr>
              <a:t>ca 6-7% varadest.</a:t>
            </a: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302" y="1629072"/>
            <a:ext cx="475252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604250" y="4221163"/>
            <a:ext cx="539750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t-EE"/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4773020" y="1305837"/>
            <a:ext cx="3187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t-EE" altLang="et-EE" sz="1600" b="1" dirty="0">
                <a:latin typeface="Georgia" pitchFamily="18" charset="0"/>
              </a:rPr>
              <a:t>Eesti investeeringute loetelu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8228" y="123392"/>
            <a:ext cx="8424936" cy="778098"/>
          </a:xfrm>
        </p:spPr>
        <p:txBody>
          <a:bodyPr/>
          <a:lstStyle/>
          <a:p>
            <a:r>
              <a:rPr lang="et-EE" sz="3200" dirty="0" smtClean="0"/>
              <a:t>Investeeringud Eestisse</a:t>
            </a:r>
            <a:endParaRPr lang="et-EE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28228" y="4869160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 smtClean="0">
                <a:latin typeface="Georgia" pitchFamily="18" charset="0"/>
              </a:rPr>
              <a:t>Investeeringud Eestisse kasvamas: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et-EE" sz="1400" dirty="0" smtClean="0">
                <a:latin typeface="Georgia" pitchFamily="18" charset="0"/>
              </a:rPr>
              <a:t> Näiteks LHV suurim fond (LHV Pensionifond L) on Eestisse investeerinud 25% oma aktsiaturgude  riski kandvatest väärtpaberitest, </a:t>
            </a:r>
            <a:r>
              <a:rPr lang="et-EE" sz="1400" i="1" dirty="0" smtClean="0">
                <a:latin typeface="Georgia" pitchFamily="18" charset="0"/>
              </a:rPr>
              <a:t>ca</a:t>
            </a:r>
            <a:r>
              <a:rPr lang="et-EE" sz="1400" dirty="0" smtClean="0">
                <a:latin typeface="Georgia" pitchFamily="18" charset="0"/>
              </a:rPr>
              <a:t> 100% kinnisvara ja metsamaa riski kandvatest investeeringutest ja 7% võlakirjainvesteeringutest (lisaks tehtud mitmed otsused, mis reaalsete investeeringuteni pole veel jõudnud).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et-EE" sz="1400" dirty="0" smtClean="0">
                <a:latin typeface="Georgia" pitchFamily="18" charset="0"/>
              </a:rPr>
              <a:t> </a:t>
            </a:r>
            <a:r>
              <a:rPr lang="et-EE" sz="1400" dirty="0" err="1" smtClean="0">
                <a:latin typeface="Georgia" pitchFamily="18" charset="0"/>
              </a:rPr>
              <a:t>Swedbank</a:t>
            </a:r>
            <a:r>
              <a:rPr lang="et-EE" sz="1400" dirty="0" smtClean="0">
                <a:latin typeface="Georgia" pitchFamily="18" charset="0"/>
              </a:rPr>
              <a:t> Investeerimisfondid AS on alates juulist oluliselt suurendanud investeeringuid Baltikumi läbi </a:t>
            </a:r>
            <a:r>
              <a:rPr lang="et-EE" sz="1400" dirty="0" err="1" smtClean="0">
                <a:latin typeface="Georgia" pitchFamily="18" charset="0"/>
              </a:rPr>
              <a:t>Eften</a:t>
            </a:r>
            <a:r>
              <a:rPr lang="et-EE" sz="1400" dirty="0" smtClean="0">
                <a:latin typeface="Georgia" pitchFamily="18" charset="0"/>
              </a:rPr>
              <a:t> kinnisvarafondi.</a:t>
            </a:r>
            <a:endParaRPr lang="et-EE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24862" cy="633412"/>
          </a:xfrm>
        </p:spPr>
        <p:txBody>
          <a:bodyPr/>
          <a:lstStyle/>
          <a:p>
            <a:r>
              <a:rPr lang="et-EE" sz="3200" dirty="0" smtClean="0"/>
              <a:t>Eriliigilised osakud </a:t>
            </a:r>
            <a:r>
              <a:rPr lang="et-EE" sz="3200" dirty="0" smtClean="0"/>
              <a:t>III </a:t>
            </a:r>
            <a:r>
              <a:rPr lang="et-EE" sz="3200" dirty="0" smtClean="0"/>
              <a:t>sambas</a:t>
            </a:r>
            <a:endParaRPr lang="et-EE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0825" y="1125538"/>
          <a:ext cx="8352927" cy="440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7056783"/>
              </a:tblGrid>
              <a:tr h="608762">
                <a:tc>
                  <a:txBody>
                    <a:bodyPr/>
                    <a:lstStyle/>
                    <a:p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VABATAHTLIK PENSIONIFOND,</a:t>
                      </a:r>
                      <a:r>
                        <a:rPr lang="et-EE" sz="1600" baseline="0" dirty="0" smtClean="0">
                          <a:latin typeface="Georgia" pitchFamily="18" charset="0"/>
                        </a:rPr>
                        <a:t> SH TÖÖANDJA PENSIONIFOND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506676"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Kehtiv</a:t>
                      </a:r>
                      <a:r>
                        <a:rPr lang="et-EE" sz="1600" baseline="0" dirty="0" smtClean="0">
                          <a:latin typeface="Georgia" pitchFamily="18" charset="0"/>
                        </a:rPr>
                        <a:t> seadus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Ühte liiki osakud.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Osakute vahetamine piiranguteta.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Väljamaksed piiranguteta. Kui väljamaksed enne osakuomaniku 55-a. saamist, siis maksutagajärjed.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Tööandjal võimalik teha tulumaksuvabalt sissemakseid oma töötajate eest.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2174151">
                <a:tc>
                  <a:txBody>
                    <a:bodyPr/>
                    <a:lstStyle/>
                    <a:p>
                      <a:r>
                        <a:rPr lang="et-EE" sz="1600" dirty="0" smtClean="0">
                          <a:latin typeface="Georgia" pitchFamily="18" charset="0"/>
                        </a:rPr>
                        <a:t>Eri</a:t>
                      </a:r>
                      <a:r>
                        <a:rPr lang="et-EE" sz="1600" baseline="0" dirty="0" smtClean="0">
                          <a:latin typeface="Georgia" pitchFamily="18" charset="0"/>
                        </a:rPr>
                        <a:t> liiki osakud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Eelnõu annab võimaluse ka teist liiki osakute väljalaskmiseks.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Eesmärgiks julgustada tööandjaid oma töötajate eest III sambasse sissemakseid tegema.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Uut liiki osakuid saab kasutama hakata alles pensionieas – väljamakseid enne ei tehta.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Osakuid saab vahetada üksnes sama liiki osakute vastu (sh teise FV fondi sama liiki osakute vastu).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t-EE" sz="1600" baseline="0" dirty="0" smtClean="0">
                          <a:latin typeface="Georgia" pitchFamily="18" charset="0"/>
                        </a:rPr>
                        <a:t> Uut liiki osakuid saab omandada nii tööandja kui füüsilise isiku tehtud sissemaksete eest.</a:t>
                      </a:r>
                      <a:endParaRPr lang="et-EE" sz="1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Investeerimisfondi osalemine majanduses</a:t>
            </a:r>
            <a:endParaRPr lang="et-EE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11175" y="1773238"/>
          <a:ext cx="8047038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Tavapärane investeerimisfondi struktuur</a:t>
            </a:r>
            <a:endParaRPr lang="et-EE" sz="3200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 l="10210" t="31470" r="23051" b="18033"/>
          <a:stretch>
            <a:fillRect/>
          </a:stretch>
        </p:blipFill>
        <p:spPr bwMode="auto">
          <a:xfrm>
            <a:off x="323528" y="1916832"/>
            <a:ext cx="8424862" cy="36871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114218"/>
            <a:ext cx="8047133" cy="1082757"/>
          </a:xfrm>
        </p:spPr>
        <p:txBody>
          <a:bodyPr/>
          <a:lstStyle/>
          <a:p>
            <a:r>
              <a:rPr lang="et-EE" sz="3200" dirty="0" smtClean="0"/>
              <a:t>Finantssektori, sh fondide varade maht, suhe SKP-sse</a:t>
            </a:r>
            <a:r>
              <a:rPr lang="et-E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t-E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allikas: Finantsinspektsioon, 2015.a)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4929188"/>
          </a:xfrm>
        </p:spPr>
        <p:txBody>
          <a:bodyPr/>
          <a:lstStyle/>
          <a:p>
            <a:pPr>
              <a:buFont typeface="Arial" charset="0"/>
              <a:buNone/>
            </a:pPr>
            <a:endParaRPr lang="et-EE" sz="2400" dirty="0" smtClean="0"/>
          </a:p>
          <a:p>
            <a:endParaRPr lang="et-EE" sz="2400" dirty="0" smtClean="0"/>
          </a:p>
          <a:p>
            <a:endParaRPr lang="et-EE" dirty="0" smtClean="0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8633" t="27843" r="8048" b="10588"/>
          <a:stretch>
            <a:fillRect/>
          </a:stretch>
        </p:blipFill>
        <p:spPr bwMode="auto">
          <a:xfrm>
            <a:off x="494666" y="1628800"/>
            <a:ext cx="7992888" cy="4680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862" cy="777875"/>
          </a:xfrm>
        </p:spPr>
        <p:txBody>
          <a:bodyPr/>
          <a:lstStyle/>
          <a:p>
            <a:r>
              <a:rPr lang="et-EE" sz="3200" dirty="0" smtClean="0"/>
              <a:t>Eesti fondituru mahud</a:t>
            </a:r>
            <a:r>
              <a:rPr lang="et-E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(allikas: Finantsinspektsioon)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4929188"/>
          </a:xfrm>
        </p:spPr>
        <p:txBody>
          <a:bodyPr/>
          <a:lstStyle/>
          <a:p>
            <a:pPr>
              <a:buFont typeface="Arial" charset="0"/>
              <a:buNone/>
            </a:pPr>
            <a:endParaRPr lang="et-EE" sz="2400" dirty="0" smtClean="0"/>
          </a:p>
          <a:p>
            <a:endParaRPr lang="et-EE" sz="2400" dirty="0" smtClean="0"/>
          </a:p>
          <a:p>
            <a:endParaRPr lang="et-EE" dirty="0" smtClean="0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43358" t="25508" r="4898" b="19639"/>
          <a:stretch>
            <a:fillRect/>
          </a:stretch>
        </p:blipFill>
        <p:spPr bwMode="auto">
          <a:xfrm>
            <a:off x="611560" y="1484784"/>
            <a:ext cx="7488832" cy="44644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6255" y="260648"/>
            <a:ext cx="8047133" cy="1082757"/>
          </a:xfrm>
        </p:spPr>
        <p:txBody>
          <a:bodyPr/>
          <a:lstStyle/>
          <a:p>
            <a:r>
              <a:rPr lang="et-EE" sz="3200" dirty="0" smtClean="0"/>
              <a:t>Fondivalitsejate turujaotus</a:t>
            </a:r>
            <a:br>
              <a:rPr lang="et-EE" sz="3200" dirty="0" smtClean="0"/>
            </a:br>
            <a:r>
              <a:rPr lang="et-EE" sz="1600" dirty="0" smtClean="0"/>
              <a:t> (allikas: Finantsinspektsioon)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4929188"/>
          </a:xfrm>
        </p:spPr>
        <p:txBody>
          <a:bodyPr/>
          <a:lstStyle/>
          <a:p>
            <a:pPr>
              <a:buFont typeface="Arial" charset="0"/>
              <a:buNone/>
            </a:pPr>
            <a:endParaRPr lang="et-EE" sz="2400" dirty="0" smtClean="0"/>
          </a:p>
          <a:p>
            <a:endParaRPr lang="et-EE" sz="2400" dirty="0" smtClean="0"/>
          </a:p>
          <a:p>
            <a:endParaRPr lang="et-EE" dirty="0" smtClean="0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37897" t="22348" r="14416" b="16910"/>
          <a:stretch>
            <a:fillRect/>
          </a:stretch>
        </p:blipFill>
        <p:spPr bwMode="auto">
          <a:xfrm>
            <a:off x="467544" y="1196752"/>
            <a:ext cx="7704856" cy="49685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47133" cy="1082757"/>
          </a:xfrm>
        </p:spPr>
        <p:txBody>
          <a:bodyPr/>
          <a:lstStyle/>
          <a:p>
            <a:r>
              <a:rPr lang="et-EE" sz="3200" dirty="0" smtClean="0"/>
              <a:t>Fondide osakuomanike arv</a:t>
            </a:r>
            <a:br>
              <a:rPr lang="et-EE" sz="3200" dirty="0" smtClean="0"/>
            </a:br>
            <a:r>
              <a:rPr lang="et-EE" sz="1600" dirty="0" smtClean="0"/>
              <a:t> (allikas: Finantsinspektsioon)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4929188"/>
          </a:xfrm>
        </p:spPr>
        <p:txBody>
          <a:bodyPr/>
          <a:lstStyle/>
          <a:p>
            <a:pPr>
              <a:buFont typeface="Arial" charset="0"/>
              <a:buNone/>
            </a:pPr>
            <a:endParaRPr lang="et-EE" sz="2400" dirty="0" smtClean="0"/>
          </a:p>
          <a:p>
            <a:endParaRPr lang="et-EE" sz="2400" dirty="0" smtClean="0"/>
          </a:p>
          <a:p>
            <a:endParaRPr lang="et-EE" dirty="0" smtClean="0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32690" t="29345" r="7440" b="7223"/>
          <a:stretch>
            <a:fillRect/>
          </a:stretch>
        </p:blipFill>
        <p:spPr bwMode="auto">
          <a:xfrm>
            <a:off x="755576" y="1268760"/>
            <a:ext cx="7272808" cy="48245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idi_poh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aidi_pohi" id="{38310FBD-C166-47C7-9A1E-D9F6BD4D459E}" vid="{D72BCAB1-C3B2-45FB-AD37-3A2DC97F4D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slaidi_pohi</Template>
  <TotalTime>3762</TotalTime>
  <Words>2207</Words>
  <Application>Microsoft Office PowerPoint</Application>
  <PresentationFormat>On-screen Show (4:3)</PresentationFormat>
  <Paragraphs>328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 Unicode MS</vt:lpstr>
      <vt:lpstr>Microsoft YaHei</vt:lpstr>
      <vt:lpstr>Arial</vt:lpstr>
      <vt:lpstr>Calibri</vt:lpstr>
      <vt:lpstr>Century Gothic</vt:lpstr>
      <vt:lpstr>Georgia</vt:lpstr>
      <vt:lpstr>Roboto Condensed</vt:lpstr>
      <vt:lpstr>Times New Roman</vt:lpstr>
      <vt:lpstr>slaidi_pohi</vt:lpstr>
      <vt:lpstr>Uue investeerimisfondide seaduse tutvustus</vt:lpstr>
      <vt:lpstr> Esitluse sisukord</vt:lpstr>
      <vt:lpstr>Eelnõu eesmärgid</vt:lpstr>
      <vt:lpstr>Investeerimisfondi osalemine majanduses</vt:lpstr>
      <vt:lpstr>Tavapärane investeerimisfondi struktuur</vt:lpstr>
      <vt:lpstr>Finantssektori, sh fondide varade maht, suhe SKP-sse (allikas: Finantsinspektsioon, 2015.a)</vt:lpstr>
      <vt:lpstr>Eesti fondituru mahud  (allikas: Finantsinspektsioon)</vt:lpstr>
      <vt:lpstr>Fondivalitsejate turujaotus  (allikas: Finantsinspektsioon)</vt:lpstr>
      <vt:lpstr>Fondide osakuomanike arv  (allikas: Finantsinspektsioon)</vt:lpstr>
      <vt:lpstr>Pensionifondide varade kasv aastani 2030  (allikas: Rahandusministeeriumi prognoos)</vt:lpstr>
      <vt:lpstr>Uue seaduse EL regulatsiooni allikad</vt:lpstr>
      <vt:lpstr>Fondivalitsejate uus kategoriseerimine </vt:lpstr>
      <vt:lpstr>Nõuded suuremahulisele fondivalitsejale</vt:lpstr>
      <vt:lpstr>Nõuded väikefondi valitsejale</vt:lpstr>
      <vt:lpstr>Nõuded registreerimiskohustuslikule fondivalitsejale</vt:lpstr>
      <vt:lpstr>IFSi alusel loodavad fonditüübid</vt:lpstr>
      <vt:lpstr>Lepinguline fond</vt:lpstr>
      <vt:lpstr>Muutuva kapitaliga aktsiaselts ehk aktsiaseltsifond (I)</vt:lpstr>
      <vt:lpstr>Muutuva kapitaliga aktsiaselts ehk aktsiaseltsifond (II)</vt:lpstr>
      <vt:lpstr>Muutuva kapitaliga aktsiaselts ehk aktsiaseltsifond (III)</vt:lpstr>
      <vt:lpstr>Usaldusfond</vt:lpstr>
      <vt:lpstr>Usaldusühing/fond – uue ja kehtiva regulatsiooni võrdlus  </vt:lpstr>
      <vt:lpstr>Depositoorium</vt:lpstr>
      <vt:lpstr>Pensionifondid</vt:lpstr>
      <vt:lpstr>II sammas numbrites</vt:lpstr>
      <vt:lpstr>Kohustuslik pensionifond ja valitseja </vt:lpstr>
      <vt:lpstr>Muudatused kohustusliku pensionifondi osas </vt:lpstr>
      <vt:lpstr>Turvaelemendid II samba süsteemis</vt:lpstr>
      <vt:lpstr>Muudatused omavahendites ja -osakutes</vt:lpstr>
      <vt:lpstr>Kohustuslike pensionifondide tasud</vt:lpstr>
      <vt:lpstr>Valitsemistasu (Fondihaldurite liidu andmed)</vt:lpstr>
      <vt:lpstr>Seos tootluse ja valitsemistasu vahel</vt:lpstr>
      <vt:lpstr>II samba fondide investeeringud</vt:lpstr>
      <vt:lpstr>Investeeringud Eestisse</vt:lpstr>
      <vt:lpstr>Eriliigilised osakud III sambas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Maria Murakas</cp:lastModifiedBy>
  <cp:revision>262</cp:revision>
  <dcterms:created xsi:type="dcterms:W3CDTF">2011-08-03T11:52:15Z</dcterms:created>
  <dcterms:modified xsi:type="dcterms:W3CDTF">2016-12-15T09:11:45Z</dcterms:modified>
</cp:coreProperties>
</file>